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8" r:id="rId2"/>
  </p:sldMasterIdLst>
  <p:notesMasterIdLst>
    <p:notesMasterId r:id="rId21"/>
  </p:notesMasterIdLst>
  <p:sldIdLst>
    <p:sldId id="256" r:id="rId3"/>
    <p:sldId id="316" r:id="rId4"/>
    <p:sldId id="267" r:id="rId5"/>
    <p:sldId id="313" r:id="rId6"/>
    <p:sldId id="322" r:id="rId7"/>
    <p:sldId id="323" r:id="rId8"/>
    <p:sldId id="312" r:id="rId9"/>
    <p:sldId id="321" r:id="rId10"/>
    <p:sldId id="325" r:id="rId11"/>
    <p:sldId id="320" r:id="rId12"/>
    <p:sldId id="328" r:id="rId13"/>
    <p:sldId id="326" r:id="rId14"/>
    <p:sldId id="277" r:id="rId15"/>
    <p:sldId id="317" r:id="rId16"/>
    <p:sldId id="318" r:id="rId17"/>
    <p:sldId id="319" r:id="rId18"/>
    <p:sldId id="305" r:id="rId19"/>
    <p:sldId id="329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8F8F8"/>
    <a:srgbClr val="000000"/>
    <a:srgbClr val="003296"/>
    <a:srgbClr val="1D3A00"/>
    <a:srgbClr val="FE9202"/>
    <a:srgbClr val="CC0099"/>
    <a:srgbClr val="DDDDDD"/>
    <a:srgbClr val="00AAC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110" d="100"/>
          <a:sy n="110" d="100"/>
        </p:scale>
        <p:origin x="67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39A7C2-CFE7-4A52-8408-DA8B3E18102F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A36C7AEB-23D3-41CA-947E-BA75E4CF78F7}">
      <dgm:prSet phldrT="[Text]"/>
      <dgm:spPr>
        <a:solidFill>
          <a:srgbClr val="F6CC18"/>
        </a:solidFill>
      </dgm:spPr>
      <dgm:t>
        <a:bodyPr/>
        <a:lstStyle/>
        <a:p>
          <a:r>
            <a:rPr lang="sl-SI" dirty="0" smtClean="0">
              <a:latin typeface="Calibri" panose="020F0502020204030204" pitchFamily="34" charset="0"/>
            </a:rPr>
            <a:t>Izbor  teme</a:t>
          </a:r>
        </a:p>
      </dgm:t>
    </dgm:pt>
    <dgm:pt modelId="{A0DCCA0F-4D4F-449A-80A9-E2D183CB9B02}" type="parTrans" cxnId="{80C5E6F7-4776-4F7B-BB78-3B5B29B618D1}">
      <dgm:prSet/>
      <dgm:spPr/>
      <dgm:t>
        <a:bodyPr/>
        <a:lstStyle/>
        <a:p>
          <a:endParaRPr lang="sl-SI"/>
        </a:p>
      </dgm:t>
    </dgm:pt>
    <dgm:pt modelId="{A0879C25-C917-43DC-B125-9E139AB6A4A5}" type="sibTrans" cxnId="{80C5E6F7-4776-4F7B-BB78-3B5B29B618D1}">
      <dgm:prSet/>
      <dgm:spPr/>
      <dgm:t>
        <a:bodyPr/>
        <a:lstStyle/>
        <a:p>
          <a:endParaRPr lang="sl-SI"/>
        </a:p>
      </dgm:t>
    </dgm:pt>
    <dgm:pt modelId="{35FEF1C6-1445-41FE-8FC6-0C3E3B220154}">
      <dgm:prSet phldrT="[Text]"/>
      <dgm:spPr/>
      <dgm:t>
        <a:bodyPr/>
        <a:lstStyle/>
        <a:p>
          <a:r>
            <a:rPr lang="sl-SI" b="0" dirty="0" smtClean="0">
              <a:latin typeface="Calibri" panose="020F0502020204030204" pitchFamily="34" charset="0"/>
            </a:rPr>
            <a:t>Opredelitev problema</a:t>
          </a:r>
        </a:p>
      </dgm:t>
    </dgm:pt>
    <dgm:pt modelId="{068B6D9B-C7C7-4858-B9F7-003E5950B776}" type="parTrans" cxnId="{10E72164-24B2-4905-9C6A-9A01199081F8}">
      <dgm:prSet/>
      <dgm:spPr/>
      <dgm:t>
        <a:bodyPr/>
        <a:lstStyle/>
        <a:p>
          <a:endParaRPr lang="sl-SI"/>
        </a:p>
      </dgm:t>
    </dgm:pt>
    <dgm:pt modelId="{C9AF6F98-A2B0-4278-B8E1-E1EFF90651B6}" type="sibTrans" cxnId="{10E72164-24B2-4905-9C6A-9A01199081F8}">
      <dgm:prSet/>
      <dgm:spPr/>
      <dgm:t>
        <a:bodyPr/>
        <a:lstStyle/>
        <a:p>
          <a:endParaRPr lang="sl-SI"/>
        </a:p>
      </dgm:t>
    </dgm:pt>
    <dgm:pt modelId="{923FF93B-DA3E-406D-98BA-C7D8B394087B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sl-SI" dirty="0" smtClean="0">
              <a:latin typeface="Calibri" panose="020F0502020204030204" pitchFamily="34" charset="0"/>
            </a:rPr>
            <a:t>Pregled literature</a:t>
          </a:r>
          <a:endParaRPr lang="sl-SI" dirty="0">
            <a:latin typeface="Calibri" panose="020F0502020204030204" pitchFamily="34" charset="0"/>
          </a:endParaRPr>
        </a:p>
      </dgm:t>
    </dgm:pt>
    <dgm:pt modelId="{8532A915-EB3B-4C7E-B68F-B1E7C0EE4291}" type="parTrans" cxnId="{7F20F6A7-20B5-4D26-967C-C78E4CE8942E}">
      <dgm:prSet/>
      <dgm:spPr/>
      <dgm:t>
        <a:bodyPr/>
        <a:lstStyle/>
        <a:p>
          <a:endParaRPr lang="sl-SI"/>
        </a:p>
      </dgm:t>
    </dgm:pt>
    <dgm:pt modelId="{771B7E14-7A2F-476F-A09F-0ADC0A60CB4D}" type="sibTrans" cxnId="{7F20F6A7-20B5-4D26-967C-C78E4CE8942E}">
      <dgm:prSet/>
      <dgm:spPr/>
      <dgm:t>
        <a:bodyPr/>
        <a:lstStyle/>
        <a:p>
          <a:endParaRPr lang="sl-SI"/>
        </a:p>
      </dgm:t>
    </dgm:pt>
    <dgm:pt modelId="{622DBF44-8896-47C0-9CA0-E490444253F8}">
      <dgm:prSet phldrT="[Text]"/>
      <dgm:spPr>
        <a:solidFill>
          <a:schemeClr val="accent4"/>
        </a:solidFill>
      </dgm:spPr>
      <dgm:t>
        <a:bodyPr/>
        <a:lstStyle/>
        <a:p>
          <a:r>
            <a:rPr lang="sl-SI" b="0" dirty="0" smtClean="0">
              <a:latin typeface="Calibri" panose="020F0502020204030204" pitchFamily="34" charset="0"/>
            </a:rPr>
            <a:t>Postavitev hipotez in ciljev</a:t>
          </a:r>
        </a:p>
      </dgm:t>
    </dgm:pt>
    <dgm:pt modelId="{9EAB1D5B-FBAD-45C0-9CE9-7F853F407450}" type="parTrans" cxnId="{7C811C1E-991E-4A4A-BAE4-FD77F9B975F7}">
      <dgm:prSet/>
      <dgm:spPr/>
      <dgm:t>
        <a:bodyPr/>
        <a:lstStyle/>
        <a:p>
          <a:endParaRPr lang="sl-SI"/>
        </a:p>
      </dgm:t>
    </dgm:pt>
    <dgm:pt modelId="{6A1D6E05-3636-438A-8B8D-E5284DE7D906}" type="sibTrans" cxnId="{7C811C1E-991E-4A4A-BAE4-FD77F9B975F7}">
      <dgm:prSet/>
      <dgm:spPr/>
      <dgm:t>
        <a:bodyPr/>
        <a:lstStyle/>
        <a:p>
          <a:endParaRPr lang="sl-SI"/>
        </a:p>
      </dgm:t>
    </dgm:pt>
    <dgm:pt modelId="{F6AC6287-ACC8-4F29-AA49-64206D8D2CEF}">
      <dgm:prSet phldrT="[Text]"/>
      <dgm:spPr>
        <a:solidFill>
          <a:schemeClr val="accent6"/>
        </a:solidFill>
      </dgm:spPr>
      <dgm:t>
        <a:bodyPr/>
        <a:lstStyle/>
        <a:p>
          <a:r>
            <a:rPr lang="sl-SI" dirty="0" smtClean="0">
              <a:latin typeface="Calibri" panose="020F0502020204030204" pitchFamily="34" charset="0"/>
            </a:rPr>
            <a:t>Izbor</a:t>
          </a:r>
        </a:p>
        <a:p>
          <a:r>
            <a:rPr lang="sl-SI" dirty="0" smtClean="0">
              <a:latin typeface="Calibri" panose="020F0502020204030204" pitchFamily="34" charset="0"/>
            </a:rPr>
            <a:t>metod</a:t>
          </a:r>
          <a:endParaRPr lang="sl-SI" dirty="0">
            <a:latin typeface="Calibri" panose="020F0502020204030204" pitchFamily="34" charset="0"/>
          </a:endParaRPr>
        </a:p>
      </dgm:t>
    </dgm:pt>
    <dgm:pt modelId="{53E9B465-D004-4812-BCF9-21DAA7031C0B}" type="parTrans" cxnId="{16659F4E-404A-4D64-9FD0-11D8FCB46C01}">
      <dgm:prSet/>
      <dgm:spPr/>
      <dgm:t>
        <a:bodyPr/>
        <a:lstStyle/>
        <a:p>
          <a:endParaRPr lang="sl-SI"/>
        </a:p>
      </dgm:t>
    </dgm:pt>
    <dgm:pt modelId="{3338CB8B-AC2E-4D89-B4FD-6390F58097B3}" type="sibTrans" cxnId="{16659F4E-404A-4D64-9FD0-11D8FCB46C01}">
      <dgm:prSet/>
      <dgm:spPr/>
      <dgm:t>
        <a:bodyPr/>
        <a:lstStyle/>
        <a:p>
          <a:endParaRPr lang="sl-SI"/>
        </a:p>
      </dgm:t>
    </dgm:pt>
    <dgm:pt modelId="{CC3D407C-DA89-49D5-85AC-7D1F82161C10}">
      <dgm:prSet/>
      <dgm:spPr>
        <a:solidFill>
          <a:schemeClr val="accent1"/>
        </a:solidFill>
      </dgm:spPr>
      <dgm:t>
        <a:bodyPr/>
        <a:lstStyle/>
        <a:p>
          <a:r>
            <a:rPr lang="sl-SI" dirty="0" smtClean="0">
              <a:latin typeface="Calibri" panose="020F0502020204030204" pitchFamily="34" charset="0"/>
            </a:rPr>
            <a:t>Zbiranje podatkov (</a:t>
          </a:r>
          <a:r>
            <a:rPr lang="sl-SI" b="1" dirty="0" smtClean="0">
              <a:latin typeface="Calibri" panose="020F0502020204030204" pitchFamily="34" charset="0"/>
            </a:rPr>
            <a:t>terensko delo</a:t>
          </a:r>
          <a:r>
            <a:rPr lang="sl-SI" dirty="0" smtClean="0">
              <a:latin typeface="Calibri" panose="020F0502020204030204" pitchFamily="34" charset="0"/>
            </a:rPr>
            <a:t>!)</a:t>
          </a:r>
          <a:endParaRPr lang="sl-SI" dirty="0">
            <a:latin typeface="Calibri" panose="020F0502020204030204" pitchFamily="34" charset="0"/>
          </a:endParaRPr>
        </a:p>
      </dgm:t>
    </dgm:pt>
    <dgm:pt modelId="{41ACC17F-BA06-440B-BFB7-9013330FE284}" type="parTrans" cxnId="{36F9CBFB-782A-41F9-B775-0973026C98F8}">
      <dgm:prSet/>
      <dgm:spPr/>
      <dgm:t>
        <a:bodyPr/>
        <a:lstStyle/>
        <a:p>
          <a:endParaRPr lang="sl-SI"/>
        </a:p>
      </dgm:t>
    </dgm:pt>
    <dgm:pt modelId="{23085132-AA83-4AF6-9440-1660F3508866}" type="sibTrans" cxnId="{36F9CBFB-782A-41F9-B775-0973026C98F8}">
      <dgm:prSet/>
      <dgm:spPr/>
      <dgm:t>
        <a:bodyPr/>
        <a:lstStyle/>
        <a:p>
          <a:endParaRPr lang="sl-SI"/>
        </a:p>
      </dgm:t>
    </dgm:pt>
    <dgm:pt modelId="{8CF19FD1-C174-46CC-AFD7-1C6CF601155D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l-SI" dirty="0" smtClean="0">
              <a:latin typeface="Calibri" panose="020F0502020204030204" pitchFamily="34" charset="0"/>
            </a:rPr>
            <a:t>Analiziranje podatkov</a:t>
          </a:r>
          <a:endParaRPr lang="sl-SI" dirty="0">
            <a:latin typeface="Calibri" panose="020F0502020204030204" pitchFamily="34" charset="0"/>
          </a:endParaRPr>
        </a:p>
      </dgm:t>
    </dgm:pt>
    <dgm:pt modelId="{792C1CB7-DF9D-4296-97B6-5B0DF7BBF608}" type="parTrans" cxnId="{DE61EBA9-64C3-4F88-ABAD-5F22C13FDA5A}">
      <dgm:prSet/>
      <dgm:spPr/>
      <dgm:t>
        <a:bodyPr/>
        <a:lstStyle/>
        <a:p>
          <a:endParaRPr lang="sl-SI"/>
        </a:p>
      </dgm:t>
    </dgm:pt>
    <dgm:pt modelId="{3A557267-901C-4309-9B53-540CA2B3E07D}" type="sibTrans" cxnId="{DE61EBA9-64C3-4F88-ABAD-5F22C13FDA5A}">
      <dgm:prSet/>
      <dgm:spPr/>
      <dgm:t>
        <a:bodyPr/>
        <a:lstStyle/>
        <a:p>
          <a:endParaRPr lang="sl-SI"/>
        </a:p>
      </dgm:t>
    </dgm:pt>
    <dgm:pt modelId="{86EE2DCB-CB92-45A9-8D8A-556F5FCDFDF0}">
      <dgm:prSet/>
      <dgm:spPr>
        <a:solidFill>
          <a:schemeClr val="accent5"/>
        </a:solidFill>
      </dgm:spPr>
      <dgm:t>
        <a:bodyPr/>
        <a:lstStyle/>
        <a:p>
          <a:r>
            <a:rPr lang="sl-SI" dirty="0" smtClean="0">
              <a:latin typeface="Calibri" panose="020F0502020204030204" pitchFamily="34" charset="0"/>
            </a:rPr>
            <a:t>Rezultati in predlogi</a:t>
          </a:r>
          <a:endParaRPr lang="sl-SI" dirty="0">
            <a:latin typeface="Calibri" panose="020F0502020204030204" pitchFamily="34" charset="0"/>
          </a:endParaRPr>
        </a:p>
      </dgm:t>
    </dgm:pt>
    <dgm:pt modelId="{3012F692-D223-4EEB-B2B0-31C93D32A916}" type="parTrans" cxnId="{05AC2A53-8D7B-4A53-9692-420D5F233F33}">
      <dgm:prSet/>
      <dgm:spPr/>
      <dgm:t>
        <a:bodyPr/>
        <a:lstStyle/>
        <a:p>
          <a:endParaRPr lang="sl-SI"/>
        </a:p>
      </dgm:t>
    </dgm:pt>
    <dgm:pt modelId="{35A10CCE-3B51-482A-B938-9427D21A8ADF}" type="sibTrans" cxnId="{05AC2A53-8D7B-4A53-9692-420D5F233F33}">
      <dgm:prSet/>
      <dgm:spPr/>
      <dgm:t>
        <a:bodyPr/>
        <a:lstStyle/>
        <a:p>
          <a:endParaRPr lang="sl-SI"/>
        </a:p>
      </dgm:t>
    </dgm:pt>
    <dgm:pt modelId="{B2233BC7-FCDB-413B-A7BA-7843E6B21611}">
      <dgm:prSet/>
      <dgm:spPr>
        <a:solidFill>
          <a:schemeClr val="accent2"/>
        </a:solidFill>
      </dgm:spPr>
      <dgm:t>
        <a:bodyPr/>
        <a:lstStyle/>
        <a:p>
          <a:r>
            <a:rPr lang="sl-SI" dirty="0" smtClean="0">
              <a:latin typeface="Calibri" panose="020F0502020204030204" pitchFamily="34" charset="0"/>
            </a:rPr>
            <a:t>Zaključki </a:t>
          </a:r>
          <a:endParaRPr lang="sl-SI" dirty="0">
            <a:latin typeface="Calibri" panose="020F0502020204030204" pitchFamily="34" charset="0"/>
          </a:endParaRPr>
        </a:p>
      </dgm:t>
    </dgm:pt>
    <dgm:pt modelId="{767E71A1-34E0-440C-B57F-CBBD87DE2A4D}" type="parTrans" cxnId="{81879DB3-5160-496A-B8A4-A5026644BF50}">
      <dgm:prSet/>
      <dgm:spPr/>
      <dgm:t>
        <a:bodyPr/>
        <a:lstStyle/>
        <a:p>
          <a:endParaRPr lang="sl-SI"/>
        </a:p>
      </dgm:t>
    </dgm:pt>
    <dgm:pt modelId="{C4E40F08-DA3D-4874-8D20-7E05CAE9E3F6}" type="sibTrans" cxnId="{81879DB3-5160-496A-B8A4-A5026644BF50}">
      <dgm:prSet/>
      <dgm:spPr/>
      <dgm:t>
        <a:bodyPr/>
        <a:lstStyle/>
        <a:p>
          <a:endParaRPr lang="sl-SI"/>
        </a:p>
      </dgm:t>
    </dgm:pt>
    <dgm:pt modelId="{0DFD7B13-63B2-4BD8-A7EE-884CAB56C092}" type="pres">
      <dgm:prSet presAssocID="{4439A7C2-CFE7-4A52-8408-DA8B3E1810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4E38630A-6137-4493-A798-BA5CC618DA38}" type="pres">
      <dgm:prSet presAssocID="{A36C7AEB-23D3-41CA-947E-BA75E4CF78F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815573E-B0FD-4A5F-9E17-8023474A77C8}" type="pres">
      <dgm:prSet presAssocID="{A0879C25-C917-43DC-B125-9E139AB6A4A5}" presName="sibTrans" presStyleLbl="sibTrans2D1" presStyleIdx="0" presStyleCnt="8"/>
      <dgm:spPr/>
      <dgm:t>
        <a:bodyPr/>
        <a:lstStyle/>
        <a:p>
          <a:endParaRPr lang="sl-SI"/>
        </a:p>
      </dgm:t>
    </dgm:pt>
    <dgm:pt modelId="{9C1489A7-F4DF-4A0F-A7B5-F5D0BC70CCD0}" type="pres">
      <dgm:prSet presAssocID="{A0879C25-C917-43DC-B125-9E139AB6A4A5}" presName="connectorText" presStyleLbl="sibTrans2D1" presStyleIdx="0" presStyleCnt="8"/>
      <dgm:spPr/>
      <dgm:t>
        <a:bodyPr/>
        <a:lstStyle/>
        <a:p>
          <a:endParaRPr lang="sl-SI"/>
        </a:p>
      </dgm:t>
    </dgm:pt>
    <dgm:pt modelId="{774EECBC-5347-4EB0-BD11-048645B93ECB}" type="pres">
      <dgm:prSet presAssocID="{35FEF1C6-1445-41FE-8FC6-0C3E3B22015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9C2DB61-9A0A-465B-B093-10E637E3CDF5}" type="pres">
      <dgm:prSet presAssocID="{C9AF6F98-A2B0-4278-B8E1-E1EFF90651B6}" presName="sibTrans" presStyleLbl="sibTrans2D1" presStyleIdx="1" presStyleCnt="8"/>
      <dgm:spPr/>
      <dgm:t>
        <a:bodyPr/>
        <a:lstStyle/>
        <a:p>
          <a:endParaRPr lang="sl-SI"/>
        </a:p>
      </dgm:t>
    </dgm:pt>
    <dgm:pt modelId="{CE2AEC15-4373-4670-B449-5F940FC3E9B0}" type="pres">
      <dgm:prSet presAssocID="{C9AF6F98-A2B0-4278-B8E1-E1EFF90651B6}" presName="connectorText" presStyleLbl="sibTrans2D1" presStyleIdx="1" presStyleCnt="8"/>
      <dgm:spPr/>
      <dgm:t>
        <a:bodyPr/>
        <a:lstStyle/>
        <a:p>
          <a:endParaRPr lang="sl-SI"/>
        </a:p>
      </dgm:t>
    </dgm:pt>
    <dgm:pt modelId="{015A55D0-2924-476B-9619-68AE212BC5D0}" type="pres">
      <dgm:prSet presAssocID="{923FF93B-DA3E-406D-98BA-C7D8B394087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B7C89B0-AE46-4D27-B473-A06A01ADFE2A}" type="pres">
      <dgm:prSet presAssocID="{771B7E14-7A2F-476F-A09F-0ADC0A60CB4D}" presName="sibTrans" presStyleLbl="sibTrans2D1" presStyleIdx="2" presStyleCnt="8"/>
      <dgm:spPr/>
      <dgm:t>
        <a:bodyPr/>
        <a:lstStyle/>
        <a:p>
          <a:endParaRPr lang="sl-SI"/>
        </a:p>
      </dgm:t>
    </dgm:pt>
    <dgm:pt modelId="{21DED05B-0C20-41EA-9C54-296AC1078D9F}" type="pres">
      <dgm:prSet presAssocID="{771B7E14-7A2F-476F-A09F-0ADC0A60CB4D}" presName="connectorText" presStyleLbl="sibTrans2D1" presStyleIdx="2" presStyleCnt="8"/>
      <dgm:spPr/>
      <dgm:t>
        <a:bodyPr/>
        <a:lstStyle/>
        <a:p>
          <a:endParaRPr lang="sl-SI"/>
        </a:p>
      </dgm:t>
    </dgm:pt>
    <dgm:pt modelId="{456ED0C4-4763-4C27-9025-A2DB94E02F42}" type="pres">
      <dgm:prSet presAssocID="{622DBF44-8896-47C0-9CA0-E490444253F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447E361-248F-490D-BCF9-E8B0A7E8BD67}" type="pres">
      <dgm:prSet presAssocID="{6A1D6E05-3636-438A-8B8D-E5284DE7D906}" presName="sibTrans" presStyleLbl="sibTrans2D1" presStyleIdx="3" presStyleCnt="8"/>
      <dgm:spPr/>
      <dgm:t>
        <a:bodyPr/>
        <a:lstStyle/>
        <a:p>
          <a:endParaRPr lang="sl-SI"/>
        </a:p>
      </dgm:t>
    </dgm:pt>
    <dgm:pt modelId="{8D9B2FE2-D833-4295-AE39-F6EF8A175342}" type="pres">
      <dgm:prSet presAssocID="{6A1D6E05-3636-438A-8B8D-E5284DE7D906}" presName="connectorText" presStyleLbl="sibTrans2D1" presStyleIdx="3" presStyleCnt="8"/>
      <dgm:spPr/>
      <dgm:t>
        <a:bodyPr/>
        <a:lstStyle/>
        <a:p>
          <a:endParaRPr lang="sl-SI"/>
        </a:p>
      </dgm:t>
    </dgm:pt>
    <dgm:pt modelId="{375720B9-A658-4729-80E1-86CE632DC812}" type="pres">
      <dgm:prSet presAssocID="{F6AC6287-ACC8-4F29-AA49-64206D8D2CE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441F16A-27CD-4F34-9554-0A29171C520D}" type="pres">
      <dgm:prSet presAssocID="{3338CB8B-AC2E-4D89-B4FD-6390F58097B3}" presName="sibTrans" presStyleLbl="sibTrans2D1" presStyleIdx="4" presStyleCnt="8"/>
      <dgm:spPr/>
      <dgm:t>
        <a:bodyPr/>
        <a:lstStyle/>
        <a:p>
          <a:endParaRPr lang="sl-SI"/>
        </a:p>
      </dgm:t>
    </dgm:pt>
    <dgm:pt modelId="{6D128E6C-4459-428D-B3D3-980ADF7ADC0E}" type="pres">
      <dgm:prSet presAssocID="{3338CB8B-AC2E-4D89-B4FD-6390F58097B3}" presName="connectorText" presStyleLbl="sibTrans2D1" presStyleIdx="4" presStyleCnt="8"/>
      <dgm:spPr/>
      <dgm:t>
        <a:bodyPr/>
        <a:lstStyle/>
        <a:p>
          <a:endParaRPr lang="sl-SI"/>
        </a:p>
      </dgm:t>
    </dgm:pt>
    <dgm:pt modelId="{71FC0395-A7BA-4876-8C4D-570F6982E0E3}" type="pres">
      <dgm:prSet presAssocID="{CC3D407C-DA89-49D5-85AC-7D1F82161C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35ABE8F-7908-46A3-9B62-D94FC88F7FB5}" type="pres">
      <dgm:prSet presAssocID="{23085132-AA83-4AF6-9440-1660F3508866}" presName="sibTrans" presStyleLbl="sibTrans2D1" presStyleIdx="5" presStyleCnt="8"/>
      <dgm:spPr/>
      <dgm:t>
        <a:bodyPr/>
        <a:lstStyle/>
        <a:p>
          <a:endParaRPr lang="sl-SI"/>
        </a:p>
      </dgm:t>
    </dgm:pt>
    <dgm:pt modelId="{34F6E0E0-3735-4E3C-AB65-E978E593D940}" type="pres">
      <dgm:prSet presAssocID="{23085132-AA83-4AF6-9440-1660F3508866}" presName="connectorText" presStyleLbl="sibTrans2D1" presStyleIdx="5" presStyleCnt="8"/>
      <dgm:spPr/>
      <dgm:t>
        <a:bodyPr/>
        <a:lstStyle/>
        <a:p>
          <a:endParaRPr lang="sl-SI"/>
        </a:p>
      </dgm:t>
    </dgm:pt>
    <dgm:pt modelId="{C3DDFFE4-F7FE-4127-A6DE-CEC86756D227}" type="pres">
      <dgm:prSet presAssocID="{8CF19FD1-C174-46CC-AFD7-1C6CF601155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1CD80A1-8ED3-4260-A687-8444647B2BB8}" type="pres">
      <dgm:prSet presAssocID="{3A557267-901C-4309-9B53-540CA2B3E07D}" presName="sibTrans" presStyleLbl="sibTrans2D1" presStyleIdx="6" presStyleCnt="8"/>
      <dgm:spPr/>
      <dgm:t>
        <a:bodyPr/>
        <a:lstStyle/>
        <a:p>
          <a:endParaRPr lang="sl-SI"/>
        </a:p>
      </dgm:t>
    </dgm:pt>
    <dgm:pt modelId="{6C56A8A1-E065-4FB9-9152-E92FC5F5ACA8}" type="pres">
      <dgm:prSet presAssocID="{3A557267-901C-4309-9B53-540CA2B3E07D}" presName="connectorText" presStyleLbl="sibTrans2D1" presStyleIdx="6" presStyleCnt="8"/>
      <dgm:spPr/>
      <dgm:t>
        <a:bodyPr/>
        <a:lstStyle/>
        <a:p>
          <a:endParaRPr lang="sl-SI"/>
        </a:p>
      </dgm:t>
    </dgm:pt>
    <dgm:pt modelId="{907BDAB4-EDD6-484C-A5AA-E9E574F5FABF}" type="pres">
      <dgm:prSet presAssocID="{86EE2DCB-CB92-45A9-8D8A-556F5FCDFDF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D6B8EB2-56C3-4E51-BD0A-17CE557BF100}" type="pres">
      <dgm:prSet presAssocID="{35A10CCE-3B51-482A-B938-9427D21A8ADF}" presName="sibTrans" presStyleLbl="sibTrans2D1" presStyleIdx="7" presStyleCnt="8"/>
      <dgm:spPr/>
      <dgm:t>
        <a:bodyPr/>
        <a:lstStyle/>
        <a:p>
          <a:endParaRPr lang="sl-SI"/>
        </a:p>
      </dgm:t>
    </dgm:pt>
    <dgm:pt modelId="{FECBFDCD-CC6F-409B-A0CF-5B80FEB6DE96}" type="pres">
      <dgm:prSet presAssocID="{35A10CCE-3B51-482A-B938-9427D21A8ADF}" presName="connectorText" presStyleLbl="sibTrans2D1" presStyleIdx="7" presStyleCnt="8"/>
      <dgm:spPr/>
      <dgm:t>
        <a:bodyPr/>
        <a:lstStyle/>
        <a:p>
          <a:endParaRPr lang="sl-SI"/>
        </a:p>
      </dgm:t>
    </dgm:pt>
    <dgm:pt modelId="{4F1458E3-22CF-4B89-9551-D85E958D6256}" type="pres">
      <dgm:prSet presAssocID="{B2233BC7-FCDB-413B-A7BA-7843E6B2161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64C42A0-24E7-4881-AA26-A827487E5EA5}" type="presOf" srcId="{6A1D6E05-3636-438A-8B8D-E5284DE7D906}" destId="{3447E361-248F-490D-BCF9-E8B0A7E8BD67}" srcOrd="0" destOrd="0" presId="urn:microsoft.com/office/officeart/2005/8/layout/process5"/>
    <dgm:cxn modelId="{EF0B8770-0E65-4B77-B69D-12090E6CBB51}" type="presOf" srcId="{3A557267-901C-4309-9B53-540CA2B3E07D}" destId="{91CD80A1-8ED3-4260-A687-8444647B2BB8}" srcOrd="0" destOrd="0" presId="urn:microsoft.com/office/officeart/2005/8/layout/process5"/>
    <dgm:cxn modelId="{3A9CB687-43CA-419F-9B29-A6C87B7698E6}" type="presOf" srcId="{923FF93B-DA3E-406D-98BA-C7D8B394087B}" destId="{015A55D0-2924-476B-9619-68AE212BC5D0}" srcOrd="0" destOrd="0" presId="urn:microsoft.com/office/officeart/2005/8/layout/process5"/>
    <dgm:cxn modelId="{36F9CBFB-782A-41F9-B775-0973026C98F8}" srcId="{4439A7C2-CFE7-4A52-8408-DA8B3E18102F}" destId="{CC3D407C-DA89-49D5-85AC-7D1F82161C10}" srcOrd="5" destOrd="0" parTransId="{41ACC17F-BA06-440B-BFB7-9013330FE284}" sibTransId="{23085132-AA83-4AF6-9440-1660F3508866}"/>
    <dgm:cxn modelId="{7C811C1E-991E-4A4A-BAE4-FD77F9B975F7}" srcId="{4439A7C2-CFE7-4A52-8408-DA8B3E18102F}" destId="{622DBF44-8896-47C0-9CA0-E490444253F8}" srcOrd="3" destOrd="0" parTransId="{9EAB1D5B-FBAD-45C0-9CE9-7F853F407450}" sibTransId="{6A1D6E05-3636-438A-8B8D-E5284DE7D906}"/>
    <dgm:cxn modelId="{F74EA817-0D4D-438B-9586-B002F6C85255}" type="presOf" srcId="{622DBF44-8896-47C0-9CA0-E490444253F8}" destId="{456ED0C4-4763-4C27-9025-A2DB94E02F42}" srcOrd="0" destOrd="0" presId="urn:microsoft.com/office/officeart/2005/8/layout/process5"/>
    <dgm:cxn modelId="{DA9CF786-F2F9-46DC-A2BE-C5DFFFAA7641}" type="presOf" srcId="{771B7E14-7A2F-476F-A09F-0ADC0A60CB4D}" destId="{EB7C89B0-AE46-4D27-B473-A06A01ADFE2A}" srcOrd="0" destOrd="0" presId="urn:microsoft.com/office/officeart/2005/8/layout/process5"/>
    <dgm:cxn modelId="{DE61EBA9-64C3-4F88-ABAD-5F22C13FDA5A}" srcId="{4439A7C2-CFE7-4A52-8408-DA8B3E18102F}" destId="{8CF19FD1-C174-46CC-AFD7-1C6CF601155D}" srcOrd="6" destOrd="0" parTransId="{792C1CB7-DF9D-4296-97B6-5B0DF7BBF608}" sibTransId="{3A557267-901C-4309-9B53-540CA2B3E07D}"/>
    <dgm:cxn modelId="{734BBD2C-9CAF-4476-BCE9-D669D3530BB7}" type="presOf" srcId="{4439A7C2-CFE7-4A52-8408-DA8B3E18102F}" destId="{0DFD7B13-63B2-4BD8-A7EE-884CAB56C092}" srcOrd="0" destOrd="0" presId="urn:microsoft.com/office/officeart/2005/8/layout/process5"/>
    <dgm:cxn modelId="{49586A2F-FD47-4CBF-A6AB-BE0DCF5397E3}" type="presOf" srcId="{F6AC6287-ACC8-4F29-AA49-64206D8D2CEF}" destId="{375720B9-A658-4729-80E1-86CE632DC812}" srcOrd="0" destOrd="0" presId="urn:microsoft.com/office/officeart/2005/8/layout/process5"/>
    <dgm:cxn modelId="{10E72164-24B2-4905-9C6A-9A01199081F8}" srcId="{4439A7C2-CFE7-4A52-8408-DA8B3E18102F}" destId="{35FEF1C6-1445-41FE-8FC6-0C3E3B220154}" srcOrd="1" destOrd="0" parTransId="{068B6D9B-C7C7-4858-B9F7-003E5950B776}" sibTransId="{C9AF6F98-A2B0-4278-B8E1-E1EFF90651B6}"/>
    <dgm:cxn modelId="{0D7B77A6-7573-4BF8-A9E5-9E1C8345A9E1}" type="presOf" srcId="{35A10CCE-3B51-482A-B938-9427D21A8ADF}" destId="{FECBFDCD-CC6F-409B-A0CF-5B80FEB6DE96}" srcOrd="1" destOrd="0" presId="urn:microsoft.com/office/officeart/2005/8/layout/process5"/>
    <dgm:cxn modelId="{65FEB829-978F-41AC-A93A-64E825D24FF1}" type="presOf" srcId="{35A10CCE-3B51-482A-B938-9427D21A8ADF}" destId="{2D6B8EB2-56C3-4E51-BD0A-17CE557BF100}" srcOrd="0" destOrd="0" presId="urn:microsoft.com/office/officeart/2005/8/layout/process5"/>
    <dgm:cxn modelId="{3A01BD1C-446F-4477-AC28-519EDDCB7FE1}" type="presOf" srcId="{23085132-AA83-4AF6-9440-1660F3508866}" destId="{935ABE8F-7908-46A3-9B62-D94FC88F7FB5}" srcOrd="0" destOrd="0" presId="urn:microsoft.com/office/officeart/2005/8/layout/process5"/>
    <dgm:cxn modelId="{169EA07C-72FB-4CE5-BB27-D2A60507B62F}" type="presOf" srcId="{771B7E14-7A2F-476F-A09F-0ADC0A60CB4D}" destId="{21DED05B-0C20-41EA-9C54-296AC1078D9F}" srcOrd="1" destOrd="0" presId="urn:microsoft.com/office/officeart/2005/8/layout/process5"/>
    <dgm:cxn modelId="{1D727854-7E1C-439A-BDDF-44812BE5019A}" type="presOf" srcId="{23085132-AA83-4AF6-9440-1660F3508866}" destId="{34F6E0E0-3735-4E3C-AB65-E978E593D940}" srcOrd="1" destOrd="0" presId="urn:microsoft.com/office/officeart/2005/8/layout/process5"/>
    <dgm:cxn modelId="{C98A3630-9349-4C9F-8FAB-AB47EE3A53C9}" type="presOf" srcId="{A0879C25-C917-43DC-B125-9E139AB6A4A5}" destId="{9C1489A7-F4DF-4A0F-A7B5-F5D0BC70CCD0}" srcOrd="1" destOrd="0" presId="urn:microsoft.com/office/officeart/2005/8/layout/process5"/>
    <dgm:cxn modelId="{7F20F6A7-20B5-4D26-967C-C78E4CE8942E}" srcId="{4439A7C2-CFE7-4A52-8408-DA8B3E18102F}" destId="{923FF93B-DA3E-406D-98BA-C7D8B394087B}" srcOrd="2" destOrd="0" parTransId="{8532A915-EB3B-4C7E-B68F-B1E7C0EE4291}" sibTransId="{771B7E14-7A2F-476F-A09F-0ADC0A60CB4D}"/>
    <dgm:cxn modelId="{D6491A3A-9DD3-47CC-A72F-FF5FBCE5AFE4}" type="presOf" srcId="{35FEF1C6-1445-41FE-8FC6-0C3E3B220154}" destId="{774EECBC-5347-4EB0-BD11-048645B93ECB}" srcOrd="0" destOrd="0" presId="urn:microsoft.com/office/officeart/2005/8/layout/process5"/>
    <dgm:cxn modelId="{25C8D72C-29EC-4F14-A7E9-6EBAAD5CD74E}" type="presOf" srcId="{CC3D407C-DA89-49D5-85AC-7D1F82161C10}" destId="{71FC0395-A7BA-4876-8C4D-570F6982E0E3}" srcOrd="0" destOrd="0" presId="urn:microsoft.com/office/officeart/2005/8/layout/process5"/>
    <dgm:cxn modelId="{98FB7A84-CE11-4CC1-A8DD-A2D35FE831C1}" type="presOf" srcId="{C9AF6F98-A2B0-4278-B8E1-E1EFF90651B6}" destId="{B9C2DB61-9A0A-465B-B093-10E637E3CDF5}" srcOrd="0" destOrd="0" presId="urn:microsoft.com/office/officeart/2005/8/layout/process5"/>
    <dgm:cxn modelId="{95C0CDFE-D46E-4A9E-B94D-62EDCAFF307F}" type="presOf" srcId="{86EE2DCB-CB92-45A9-8D8A-556F5FCDFDF0}" destId="{907BDAB4-EDD6-484C-A5AA-E9E574F5FABF}" srcOrd="0" destOrd="0" presId="urn:microsoft.com/office/officeart/2005/8/layout/process5"/>
    <dgm:cxn modelId="{EFF44981-0E54-4912-9EA3-8E5DF71994F5}" type="presOf" srcId="{A36C7AEB-23D3-41CA-947E-BA75E4CF78F7}" destId="{4E38630A-6137-4493-A798-BA5CC618DA38}" srcOrd="0" destOrd="0" presId="urn:microsoft.com/office/officeart/2005/8/layout/process5"/>
    <dgm:cxn modelId="{BBA7A802-D632-4A8A-B555-2CC453EF2BE3}" type="presOf" srcId="{A0879C25-C917-43DC-B125-9E139AB6A4A5}" destId="{6815573E-B0FD-4A5F-9E17-8023474A77C8}" srcOrd="0" destOrd="0" presId="urn:microsoft.com/office/officeart/2005/8/layout/process5"/>
    <dgm:cxn modelId="{16659F4E-404A-4D64-9FD0-11D8FCB46C01}" srcId="{4439A7C2-CFE7-4A52-8408-DA8B3E18102F}" destId="{F6AC6287-ACC8-4F29-AA49-64206D8D2CEF}" srcOrd="4" destOrd="0" parTransId="{53E9B465-D004-4812-BCF9-21DAA7031C0B}" sibTransId="{3338CB8B-AC2E-4D89-B4FD-6390F58097B3}"/>
    <dgm:cxn modelId="{EB52786E-52DE-4B3D-A348-5607A6B940D9}" type="presOf" srcId="{6A1D6E05-3636-438A-8B8D-E5284DE7D906}" destId="{8D9B2FE2-D833-4295-AE39-F6EF8A175342}" srcOrd="1" destOrd="0" presId="urn:microsoft.com/office/officeart/2005/8/layout/process5"/>
    <dgm:cxn modelId="{80C5E6F7-4776-4F7B-BB78-3B5B29B618D1}" srcId="{4439A7C2-CFE7-4A52-8408-DA8B3E18102F}" destId="{A36C7AEB-23D3-41CA-947E-BA75E4CF78F7}" srcOrd="0" destOrd="0" parTransId="{A0DCCA0F-4D4F-449A-80A9-E2D183CB9B02}" sibTransId="{A0879C25-C917-43DC-B125-9E139AB6A4A5}"/>
    <dgm:cxn modelId="{81879DB3-5160-496A-B8A4-A5026644BF50}" srcId="{4439A7C2-CFE7-4A52-8408-DA8B3E18102F}" destId="{B2233BC7-FCDB-413B-A7BA-7843E6B21611}" srcOrd="8" destOrd="0" parTransId="{767E71A1-34E0-440C-B57F-CBBD87DE2A4D}" sibTransId="{C4E40F08-DA3D-4874-8D20-7E05CAE9E3F6}"/>
    <dgm:cxn modelId="{C86587EA-AA72-4A2D-AE52-4B9867E4159E}" type="presOf" srcId="{3338CB8B-AC2E-4D89-B4FD-6390F58097B3}" destId="{6D128E6C-4459-428D-B3D3-980ADF7ADC0E}" srcOrd="1" destOrd="0" presId="urn:microsoft.com/office/officeart/2005/8/layout/process5"/>
    <dgm:cxn modelId="{B518657B-E582-4F77-91A1-64849F7FCDC8}" type="presOf" srcId="{8CF19FD1-C174-46CC-AFD7-1C6CF601155D}" destId="{C3DDFFE4-F7FE-4127-A6DE-CEC86756D227}" srcOrd="0" destOrd="0" presId="urn:microsoft.com/office/officeart/2005/8/layout/process5"/>
    <dgm:cxn modelId="{993A3703-038C-4728-B540-33FC8EDE5B61}" type="presOf" srcId="{3A557267-901C-4309-9B53-540CA2B3E07D}" destId="{6C56A8A1-E065-4FB9-9152-E92FC5F5ACA8}" srcOrd="1" destOrd="0" presId="urn:microsoft.com/office/officeart/2005/8/layout/process5"/>
    <dgm:cxn modelId="{9A469E23-15A0-4608-BBB4-DF0FBA8DB215}" type="presOf" srcId="{C9AF6F98-A2B0-4278-B8E1-E1EFF90651B6}" destId="{CE2AEC15-4373-4670-B449-5F940FC3E9B0}" srcOrd="1" destOrd="0" presId="urn:microsoft.com/office/officeart/2005/8/layout/process5"/>
    <dgm:cxn modelId="{FE6FC6CA-593B-4FA7-ABAC-9A7F88380D1F}" type="presOf" srcId="{3338CB8B-AC2E-4D89-B4FD-6390F58097B3}" destId="{E441F16A-27CD-4F34-9554-0A29171C520D}" srcOrd="0" destOrd="0" presId="urn:microsoft.com/office/officeart/2005/8/layout/process5"/>
    <dgm:cxn modelId="{05AC2A53-8D7B-4A53-9692-420D5F233F33}" srcId="{4439A7C2-CFE7-4A52-8408-DA8B3E18102F}" destId="{86EE2DCB-CB92-45A9-8D8A-556F5FCDFDF0}" srcOrd="7" destOrd="0" parTransId="{3012F692-D223-4EEB-B2B0-31C93D32A916}" sibTransId="{35A10CCE-3B51-482A-B938-9427D21A8ADF}"/>
    <dgm:cxn modelId="{D75FE33C-EC46-4CC5-82E0-838ADCA26B9E}" type="presOf" srcId="{B2233BC7-FCDB-413B-A7BA-7843E6B21611}" destId="{4F1458E3-22CF-4B89-9551-D85E958D6256}" srcOrd="0" destOrd="0" presId="urn:microsoft.com/office/officeart/2005/8/layout/process5"/>
    <dgm:cxn modelId="{4EB2844D-1C10-4287-9A07-4E5F7FBFC694}" type="presParOf" srcId="{0DFD7B13-63B2-4BD8-A7EE-884CAB56C092}" destId="{4E38630A-6137-4493-A798-BA5CC618DA38}" srcOrd="0" destOrd="0" presId="urn:microsoft.com/office/officeart/2005/8/layout/process5"/>
    <dgm:cxn modelId="{F7F70767-DA07-4D78-A2CE-D995EB595300}" type="presParOf" srcId="{0DFD7B13-63B2-4BD8-A7EE-884CAB56C092}" destId="{6815573E-B0FD-4A5F-9E17-8023474A77C8}" srcOrd="1" destOrd="0" presId="urn:microsoft.com/office/officeart/2005/8/layout/process5"/>
    <dgm:cxn modelId="{7C5B479A-6CA2-4CCE-B12A-376EFC97BFC5}" type="presParOf" srcId="{6815573E-B0FD-4A5F-9E17-8023474A77C8}" destId="{9C1489A7-F4DF-4A0F-A7B5-F5D0BC70CCD0}" srcOrd="0" destOrd="0" presId="urn:microsoft.com/office/officeart/2005/8/layout/process5"/>
    <dgm:cxn modelId="{688B2ED3-C598-436D-983D-52EE275F0C1F}" type="presParOf" srcId="{0DFD7B13-63B2-4BD8-A7EE-884CAB56C092}" destId="{774EECBC-5347-4EB0-BD11-048645B93ECB}" srcOrd="2" destOrd="0" presId="urn:microsoft.com/office/officeart/2005/8/layout/process5"/>
    <dgm:cxn modelId="{E0016EBB-FA3F-4BA9-B27C-73DAAD504364}" type="presParOf" srcId="{0DFD7B13-63B2-4BD8-A7EE-884CAB56C092}" destId="{B9C2DB61-9A0A-465B-B093-10E637E3CDF5}" srcOrd="3" destOrd="0" presId="urn:microsoft.com/office/officeart/2005/8/layout/process5"/>
    <dgm:cxn modelId="{EE9DF084-AA53-4691-8FD3-567D82501767}" type="presParOf" srcId="{B9C2DB61-9A0A-465B-B093-10E637E3CDF5}" destId="{CE2AEC15-4373-4670-B449-5F940FC3E9B0}" srcOrd="0" destOrd="0" presId="urn:microsoft.com/office/officeart/2005/8/layout/process5"/>
    <dgm:cxn modelId="{D8803402-0FE5-4FC4-ADD5-EE79607EFD0B}" type="presParOf" srcId="{0DFD7B13-63B2-4BD8-A7EE-884CAB56C092}" destId="{015A55D0-2924-476B-9619-68AE212BC5D0}" srcOrd="4" destOrd="0" presId="urn:microsoft.com/office/officeart/2005/8/layout/process5"/>
    <dgm:cxn modelId="{1F446FF0-3F3F-4F64-A2BD-2C604E2021E8}" type="presParOf" srcId="{0DFD7B13-63B2-4BD8-A7EE-884CAB56C092}" destId="{EB7C89B0-AE46-4D27-B473-A06A01ADFE2A}" srcOrd="5" destOrd="0" presId="urn:microsoft.com/office/officeart/2005/8/layout/process5"/>
    <dgm:cxn modelId="{E596BDFA-A38A-4DDD-8056-7E97CF652553}" type="presParOf" srcId="{EB7C89B0-AE46-4D27-B473-A06A01ADFE2A}" destId="{21DED05B-0C20-41EA-9C54-296AC1078D9F}" srcOrd="0" destOrd="0" presId="urn:microsoft.com/office/officeart/2005/8/layout/process5"/>
    <dgm:cxn modelId="{18A1CCD7-32EA-4E46-BBC1-A1547E289DC2}" type="presParOf" srcId="{0DFD7B13-63B2-4BD8-A7EE-884CAB56C092}" destId="{456ED0C4-4763-4C27-9025-A2DB94E02F42}" srcOrd="6" destOrd="0" presId="urn:microsoft.com/office/officeart/2005/8/layout/process5"/>
    <dgm:cxn modelId="{B7E6E6F1-A1DF-4993-83A2-C07C30A580AE}" type="presParOf" srcId="{0DFD7B13-63B2-4BD8-A7EE-884CAB56C092}" destId="{3447E361-248F-490D-BCF9-E8B0A7E8BD67}" srcOrd="7" destOrd="0" presId="urn:microsoft.com/office/officeart/2005/8/layout/process5"/>
    <dgm:cxn modelId="{1F02A7DE-A1E2-4228-8D13-ECAE0F33857D}" type="presParOf" srcId="{3447E361-248F-490D-BCF9-E8B0A7E8BD67}" destId="{8D9B2FE2-D833-4295-AE39-F6EF8A175342}" srcOrd="0" destOrd="0" presId="urn:microsoft.com/office/officeart/2005/8/layout/process5"/>
    <dgm:cxn modelId="{F6545CA6-7838-49B2-9CB4-578F03501AD4}" type="presParOf" srcId="{0DFD7B13-63B2-4BD8-A7EE-884CAB56C092}" destId="{375720B9-A658-4729-80E1-86CE632DC812}" srcOrd="8" destOrd="0" presId="urn:microsoft.com/office/officeart/2005/8/layout/process5"/>
    <dgm:cxn modelId="{5FD31786-CFAB-4E75-A73F-2CEB4266E4FD}" type="presParOf" srcId="{0DFD7B13-63B2-4BD8-A7EE-884CAB56C092}" destId="{E441F16A-27CD-4F34-9554-0A29171C520D}" srcOrd="9" destOrd="0" presId="urn:microsoft.com/office/officeart/2005/8/layout/process5"/>
    <dgm:cxn modelId="{9E86EDDE-93BC-48C3-AA4E-4460C81AB624}" type="presParOf" srcId="{E441F16A-27CD-4F34-9554-0A29171C520D}" destId="{6D128E6C-4459-428D-B3D3-980ADF7ADC0E}" srcOrd="0" destOrd="0" presId="urn:microsoft.com/office/officeart/2005/8/layout/process5"/>
    <dgm:cxn modelId="{379E2DFB-984A-40C6-827C-3A17B6D0F9F7}" type="presParOf" srcId="{0DFD7B13-63B2-4BD8-A7EE-884CAB56C092}" destId="{71FC0395-A7BA-4876-8C4D-570F6982E0E3}" srcOrd="10" destOrd="0" presId="urn:microsoft.com/office/officeart/2005/8/layout/process5"/>
    <dgm:cxn modelId="{A98C2558-48E0-49EA-812F-AAD3D8571BE3}" type="presParOf" srcId="{0DFD7B13-63B2-4BD8-A7EE-884CAB56C092}" destId="{935ABE8F-7908-46A3-9B62-D94FC88F7FB5}" srcOrd="11" destOrd="0" presId="urn:microsoft.com/office/officeart/2005/8/layout/process5"/>
    <dgm:cxn modelId="{7FABB4E9-B21F-4B0F-AE5B-502F0D9FA834}" type="presParOf" srcId="{935ABE8F-7908-46A3-9B62-D94FC88F7FB5}" destId="{34F6E0E0-3735-4E3C-AB65-E978E593D940}" srcOrd="0" destOrd="0" presId="urn:microsoft.com/office/officeart/2005/8/layout/process5"/>
    <dgm:cxn modelId="{443BCBC8-8D55-4C18-85A3-1A5AF145574A}" type="presParOf" srcId="{0DFD7B13-63B2-4BD8-A7EE-884CAB56C092}" destId="{C3DDFFE4-F7FE-4127-A6DE-CEC86756D227}" srcOrd="12" destOrd="0" presId="urn:microsoft.com/office/officeart/2005/8/layout/process5"/>
    <dgm:cxn modelId="{C1D5FC6F-94EE-4197-AD20-4DEF6CBA8F7C}" type="presParOf" srcId="{0DFD7B13-63B2-4BD8-A7EE-884CAB56C092}" destId="{91CD80A1-8ED3-4260-A687-8444647B2BB8}" srcOrd="13" destOrd="0" presId="urn:microsoft.com/office/officeart/2005/8/layout/process5"/>
    <dgm:cxn modelId="{44046797-10C1-4036-9074-A06F349293EB}" type="presParOf" srcId="{91CD80A1-8ED3-4260-A687-8444647B2BB8}" destId="{6C56A8A1-E065-4FB9-9152-E92FC5F5ACA8}" srcOrd="0" destOrd="0" presId="urn:microsoft.com/office/officeart/2005/8/layout/process5"/>
    <dgm:cxn modelId="{37126080-7EF8-4E98-8130-49FA46B84C67}" type="presParOf" srcId="{0DFD7B13-63B2-4BD8-A7EE-884CAB56C092}" destId="{907BDAB4-EDD6-484C-A5AA-E9E574F5FABF}" srcOrd="14" destOrd="0" presId="urn:microsoft.com/office/officeart/2005/8/layout/process5"/>
    <dgm:cxn modelId="{432A6671-28BA-43E5-980B-B855CEAB7F80}" type="presParOf" srcId="{0DFD7B13-63B2-4BD8-A7EE-884CAB56C092}" destId="{2D6B8EB2-56C3-4E51-BD0A-17CE557BF100}" srcOrd="15" destOrd="0" presId="urn:microsoft.com/office/officeart/2005/8/layout/process5"/>
    <dgm:cxn modelId="{F2A50087-5601-4D47-9E76-40A947FC1798}" type="presParOf" srcId="{2D6B8EB2-56C3-4E51-BD0A-17CE557BF100}" destId="{FECBFDCD-CC6F-409B-A0CF-5B80FEB6DE96}" srcOrd="0" destOrd="0" presId="urn:microsoft.com/office/officeart/2005/8/layout/process5"/>
    <dgm:cxn modelId="{B1A28C71-0F8F-495E-8260-575284C462C6}" type="presParOf" srcId="{0DFD7B13-63B2-4BD8-A7EE-884CAB56C092}" destId="{4F1458E3-22CF-4B89-9551-D85E958D6256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8630A-6137-4493-A798-BA5CC618DA38}">
      <dsp:nvSpPr>
        <dsp:cNvPr id="0" name=""/>
        <dsp:cNvSpPr/>
      </dsp:nvSpPr>
      <dsp:spPr>
        <a:xfrm>
          <a:off x="112432" y="667"/>
          <a:ext cx="1232872" cy="739723"/>
        </a:xfrm>
        <a:prstGeom prst="roundRect">
          <a:avLst>
            <a:gd name="adj" fmla="val 10000"/>
          </a:avLst>
        </a:prstGeom>
        <a:solidFill>
          <a:srgbClr val="F6CC1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>
              <a:latin typeface="Calibri" panose="020F0502020204030204" pitchFamily="34" charset="0"/>
            </a:rPr>
            <a:t>Izbor  teme</a:t>
          </a:r>
        </a:p>
      </dsp:txBody>
      <dsp:txXfrm>
        <a:off x="134098" y="22333"/>
        <a:ext cx="1189540" cy="696391"/>
      </dsp:txXfrm>
    </dsp:sp>
    <dsp:sp modelId="{6815573E-B0FD-4A5F-9E17-8023474A77C8}">
      <dsp:nvSpPr>
        <dsp:cNvPr id="0" name=""/>
        <dsp:cNvSpPr/>
      </dsp:nvSpPr>
      <dsp:spPr>
        <a:xfrm>
          <a:off x="1453798" y="217653"/>
          <a:ext cx="261369" cy="305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>
        <a:off x="1453798" y="278803"/>
        <a:ext cx="182958" cy="183452"/>
      </dsp:txXfrm>
    </dsp:sp>
    <dsp:sp modelId="{774EECBC-5347-4EB0-BD11-048645B93ECB}">
      <dsp:nvSpPr>
        <dsp:cNvPr id="0" name=""/>
        <dsp:cNvSpPr/>
      </dsp:nvSpPr>
      <dsp:spPr>
        <a:xfrm>
          <a:off x="1838454" y="667"/>
          <a:ext cx="1232872" cy="7397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b="0" kern="1200" dirty="0" smtClean="0">
              <a:latin typeface="Calibri" panose="020F0502020204030204" pitchFamily="34" charset="0"/>
            </a:rPr>
            <a:t>Opredelitev problema</a:t>
          </a:r>
        </a:p>
      </dsp:txBody>
      <dsp:txXfrm>
        <a:off x="1860120" y="22333"/>
        <a:ext cx="1189540" cy="696391"/>
      </dsp:txXfrm>
    </dsp:sp>
    <dsp:sp modelId="{B9C2DB61-9A0A-465B-B093-10E637E3CDF5}">
      <dsp:nvSpPr>
        <dsp:cNvPr id="0" name=""/>
        <dsp:cNvSpPr/>
      </dsp:nvSpPr>
      <dsp:spPr>
        <a:xfrm>
          <a:off x="3179820" y="217653"/>
          <a:ext cx="261369" cy="305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>
        <a:off x="3179820" y="278803"/>
        <a:ext cx="182958" cy="183452"/>
      </dsp:txXfrm>
    </dsp:sp>
    <dsp:sp modelId="{015A55D0-2924-476B-9619-68AE212BC5D0}">
      <dsp:nvSpPr>
        <dsp:cNvPr id="0" name=""/>
        <dsp:cNvSpPr/>
      </dsp:nvSpPr>
      <dsp:spPr>
        <a:xfrm>
          <a:off x="3564476" y="667"/>
          <a:ext cx="1232872" cy="73972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>
              <a:latin typeface="Calibri" panose="020F0502020204030204" pitchFamily="34" charset="0"/>
            </a:rPr>
            <a:t>Pregled literature</a:t>
          </a:r>
          <a:endParaRPr lang="sl-SI" sz="1300" kern="1200" dirty="0">
            <a:latin typeface="Calibri" panose="020F0502020204030204" pitchFamily="34" charset="0"/>
          </a:endParaRPr>
        </a:p>
      </dsp:txBody>
      <dsp:txXfrm>
        <a:off x="3586142" y="22333"/>
        <a:ext cx="1189540" cy="696391"/>
      </dsp:txXfrm>
    </dsp:sp>
    <dsp:sp modelId="{EB7C89B0-AE46-4D27-B473-A06A01ADFE2A}">
      <dsp:nvSpPr>
        <dsp:cNvPr id="0" name=""/>
        <dsp:cNvSpPr/>
      </dsp:nvSpPr>
      <dsp:spPr>
        <a:xfrm>
          <a:off x="4905842" y="217653"/>
          <a:ext cx="261369" cy="305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>
        <a:off x="4905842" y="278803"/>
        <a:ext cx="182958" cy="183452"/>
      </dsp:txXfrm>
    </dsp:sp>
    <dsp:sp modelId="{456ED0C4-4763-4C27-9025-A2DB94E02F42}">
      <dsp:nvSpPr>
        <dsp:cNvPr id="0" name=""/>
        <dsp:cNvSpPr/>
      </dsp:nvSpPr>
      <dsp:spPr>
        <a:xfrm>
          <a:off x="5290498" y="667"/>
          <a:ext cx="1232872" cy="739723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b="0" kern="1200" dirty="0" smtClean="0">
              <a:latin typeface="Calibri" panose="020F0502020204030204" pitchFamily="34" charset="0"/>
            </a:rPr>
            <a:t>Postavitev hipotez in ciljev</a:t>
          </a:r>
        </a:p>
      </dsp:txBody>
      <dsp:txXfrm>
        <a:off x="5312164" y="22333"/>
        <a:ext cx="1189540" cy="696391"/>
      </dsp:txXfrm>
    </dsp:sp>
    <dsp:sp modelId="{3447E361-248F-490D-BCF9-E8B0A7E8BD67}">
      <dsp:nvSpPr>
        <dsp:cNvPr id="0" name=""/>
        <dsp:cNvSpPr/>
      </dsp:nvSpPr>
      <dsp:spPr>
        <a:xfrm rot="5400000">
          <a:off x="5776250" y="826692"/>
          <a:ext cx="261369" cy="305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 rot="-5400000">
        <a:off x="5815209" y="848884"/>
        <a:ext cx="183452" cy="182958"/>
      </dsp:txXfrm>
    </dsp:sp>
    <dsp:sp modelId="{375720B9-A658-4729-80E1-86CE632DC812}">
      <dsp:nvSpPr>
        <dsp:cNvPr id="0" name=""/>
        <dsp:cNvSpPr/>
      </dsp:nvSpPr>
      <dsp:spPr>
        <a:xfrm>
          <a:off x="5290498" y="1233540"/>
          <a:ext cx="1232872" cy="739723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>
              <a:latin typeface="Calibri" panose="020F0502020204030204" pitchFamily="34" charset="0"/>
            </a:rPr>
            <a:t>Izbor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>
              <a:latin typeface="Calibri" panose="020F0502020204030204" pitchFamily="34" charset="0"/>
            </a:rPr>
            <a:t>metod</a:t>
          </a:r>
          <a:endParaRPr lang="sl-SI" sz="1300" kern="1200" dirty="0">
            <a:latin typeface="Calibri" panose="020F0502020204030204" pitchFamily="34" charset="0"/>
          </a:endParaRPr>
        </a:p>
      </dsp:txBody>
      <dsp:txXfrm>
        <a:off x="5312164" y="1255206"/>
        <a:ext cx="1189540" cy="696391"/>
      </dsp:txXfrm>
    </dsp:sp>
    <dsp:sp modelId="{E441F16A-27CD-4F34-9554-0A29171C520D}">
      <dsp:nvSpPr>
        <dsp:cNvPr id="0" name=""/>
        <dsp:cNvSpPr/>
      </dsp:nvSpPr>
      <dsp:spPr>
        <a:xfrm rot="10800000">
          <a:off x="4920636" y="1450525"/>
          <a:ext cx="261369" cy="305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 rot="10800000">
        <a:off x="4999047" y="1511675"/>
        <a:ext cx="182958" cy="183452"/>
      </dsp:txXfrm>
    </dsp:sp>
    <dsp:sp modelId="{71FC0395-A7BA-4876-8C4D-570F6982E0E3}">
      <dsp:nvSpPr>
        <dsp:cNvPr id="0" name=""/>
        <dsp:cNvSpPr/>
      </dsp:nvSpPr>
      <dsp:spPr>
        <a:xfrm>
          <a:off x="3564476" y="1233540"/>
          <a:ext cx="1232872" cy="739723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>
              <a:latin typeface="Calibri" panose="020F0502020204030204" pitchFamily="34" charset="0"/>
            </a:rPr>
            <a:t>Zbiranje podatkov (</a:t>
          </a:r>
          <a:r>
            <a:rPr lang="sl-SI" sz="1300" b="1" kern="1200" dirty="0" smtClean="0">
              <a:latin typeface="Calibri" panose="020F0502020204030204" pitchFamily="34" charset="0"/>
            </a:rPr>
            <a:t>terensko delo</a:t>
          </a:r>
          <a:r>
            <a:rPr lang="sl-SI" sz="1300" kern="1200" dirty="0" smtClean="0">
              <a:latin typeface="Calibri" panose="020F0502020204030204" pitchFamily="34" charset="0"/>
            </a:rPr>
            <a:t>!)</a:t>
          </a:r>
          <a:endParaRPr lang="sl-SI" sz="1300" kern="1200" dirty="0">
            <a:latin typeface="Calibri" panose="020F0502020204030204" pitchFamily="34" charset="0"/>
          </a:endParaRPr>
        </a:p>
      </dsp:txBody>
      <dsp:txXfrm>
        <a:off x="3586142" y="1255206"/>
        <a:ext cx="1189540" cy="696391"/>
      </dsp:txXfrm>
    </dsp:sp>
    <dsp:sp modelId="{935ABE8F-7908-46A3-9B62-D94FC88F7FB5}">
      <dsp:nvSpPr>
        <dsp:cNvPr id="0" name=""/>
        <dsp:cNvSpPr/>
      </dsp:nvSpPr>
      <dsp:spPr>
        <a:xfrm rot="10800000">
          <a:off x="3194614" y="1450525"/>
          <a:ext cx="261369" cy="305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 rot="10800000">
        <a:off x="3273025" y="1511675"/>
        <a:ext cx="182958" cy="183452"/>
      </dsp:txXfrm>
    </dsp:sp>
    <dsp:sp modelId="{C3DDFFE4-F7FE-4127-A6DE-CEC86756D227}">
      <dsp:nvSpPr>
        <dsp:cNvPr id="0" name=""/>
        <dsp:cNvSpPr/>
      </dsp:nvSpPr>
      <dsp:spPr>
        <a:xfrm>
          <a:off x="1838454" y="1233540"/>
          <a:ext cx="1232872" cy="739723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>
              <a:latin typeface="Calibri" panose="020F0502020204030204" pitchFamily="34" charset="0"/>
            </a:rPr>
            <a:t>Analiziranje podatkov</a:t>
          </a:r>
          <a:endParaRPr lang="sl-SI" sz="1300" kern="1200" dirty="0">
            <a:latin typeface="Calibri" panose="020F0502020204030204" pitchFamily="34" charset="0"/>
          </a:endParaRPr>
        </a:p>
      </dsp:txBody>
      <dsp:txXfrm>
        <a:off x="1860120" y="1255206"/>
        <a:ext cx="1189540" cy="696391"/>
      </dsp:txXfrm>
    </dsp:sp>
    <dsp:sp modelId="{91CD80A1-8ED3-4260-A687-8444647B2BB8}">
      <dsp:nvSpPr>
        <dsp:cNvPr id="0" name=""/>
        <dsp:cNvSpPr/>
      </dsp:nvSpPr>
      <dsp:spPr>
        <a:xfrm rot="10800000">
          <a:off x="1468592" y="1450525"/>
          <a:ext cx="261369" cy="305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 rot="10800000">
        <a:off x="1547003" y="1511675"/>
        <a:ext cx="182958" cy="183452"/>
      </dsp:txXfrm>
    </dsp:sp>
    <dsp:sp modelId="{907BDAB4-EDD6-484C-A5AA-E9E574F5FABF}">
      <dsp:nvSpPr>
        <dsp:cNvPr id="0" name=""/>
        <dsp:cNvSpPr/>
      </dsp:nvSpPr>
      <dsp:spPr>
        <a:xfrm>
          <a:off x="112432" y="1233540"/>
          <a:ext cx="1232872" cy="739723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>
              <a:latin typeface="Calibri" panose="020F0502020204030204" pitchFamily="34" charset="0"/>
            </a:rPr>
            <a:t>Rezultati in predlogi</a:t>
          </a:r>
          <a:endParaRPr lang="sl-SI" sz="1300" kern="1200" dirty="0">
            <a:latin typeface="Calibri" panose="020F0502020204030204" pitchFamily="34" charset="0"/>
          </a:endParaRPr>
        </a:p>
      </dsp:txBody>
      <dsp:txXfrm>
        <a:off x="134098" y="1255206"/>
        <a:ext cx="1189540" cy="696391"/>
      </dsp:txXfrm>
    </dsp:sp>
    <dsp:sp modelId="{2D6B8EB2-56C3-4E51-BD0A-17CE557BF100}">
      <dsp:nvSpPr>
        <dsp:cNvPr id="0" name=""/>
        <dsp:cNvSpPr/>
      </dsp:nvSpPr>
      <dsp:spPr>
        <a:xfrm rot="5400000">
          <a:off x="598184" y="2059564"/>
          <a:ext cx="261369" cy="305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000" kern="1200"/>
        </a:p>
      </dsp:txBody>
      <dsp:txXfrm rot="-5400000">
        <a:off x="637143" y="2081756"/>
        <a:ext cx="183452" cy="182958"/>
      </dsp:txXfrm>
    </dsp:sp>
    <dsp:sp modelId="{4F1458E3-22CF-4B89-9551-D85E958D6256}">
      <dsp:nvSpPr>
        <dsp:cNvPr id="0" name=""/>
        <dsp:cNvSpPr/>
      </dsp:nvSpPr>
      <dsp:spPr>
        <a:xfrm>
          <a:off x="112432" y="2466412"/>
          <a:ext cx="1232872" cy="73972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>
              <a:latin typeface="Calibri" panose="020F0502020204030204" pitchFamily="34" charset="0"/>
            </a:rPr>
            <a:t>Zaključki </a:t>
          </a:r>
          <a:endParaRPr lang="sl-SI" sz="1300" kern="1200" dirty="0">
            <a:latin typeface="Calibri" panose="020F0502020204030204" pitchFamily="34" charset="0"/>
          </a:endParaRPr>
        </a:p>
      </dsp:txBody>
      <dsp:txXfrm>
        <a:off x="134098" y="2488078"/>
        <a:ext cx="1189540" cy="696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6F4E8-9666-4639-B53D-BEAE413CB7E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3A5E-831E-44E9-9369-2240D6847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1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677D9-3CA3-402D-AFA5-5F8A6B9CA1EF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9050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3A5E-831E-44E9-9369-2240D68476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0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3A5E-831E-44E9-9369-2240D68476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2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0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9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2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7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80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2583"/>
            <a:ext cx="9144000" cy="802136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4548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l-SI" altLang="ko-KR" smtClean="0"/>
              <a:t>Uredite sloge besedila matrice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1707654"/>
            <a:ext cx="8229600" cy="27003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05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l-SI" altLang="ko-KR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9260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02136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951570"/>
            <a:ext cx="6563072" cy="34548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l-SI" altLang="ko-KR" smtClean="0"/>
              <a:t>Uredite sloge besedila matrice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383622"/>
            <a:ext cx="6563072" cy="3110899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0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sl-SI" altLang="ko-KR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74577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1" y="2571751"/>
            <a:ext cx="7635251" cy="13743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7" y="1350110"/>
            <a:ext cx="8093365" cy="1221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E920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8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7" y="433880"/>
            <a:ext cx="6566315" cy="5726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7" y="1044704"/>
            <a:ext cx="6566315" cy="351106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2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DCCD61-643D-44A5-A450-3A42A50CBC1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05E04209-DEBC-40FA-987E-F4B99B2DC4D2}"/>
              </a:ext>
            </a:extLst>
          </p:cNvPr>
          <p:cNvSpPr txBox="1"/>
          <p:nvPr userDrawn="1"/>
        </p:nvSpPr>
        <p:spPr>
          <a:xfrm>
            <a:off x="-9149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285696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80" r:id="rId7"/>
  </p:sldLayoutIdLst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  <p:txStyles>
    <p:titleStyle>
      <a:lvl1pPr algn="l" defTabSz="685783" rtl="0" eaLnBrk="1" latinLnBrk="1" hangingPunct="1">
        <a:spcBef>
          <a:spcPct val="0"/>
        </a:spcBef>
        <a:buNone/>
        <a:defRPr sz="3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68" indent="-257168" algn="l" defTabSz="685783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783" rtl="0" eaLnBrk="1" latinLnBrk="1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1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1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1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1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1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1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1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1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487980"/>
            <a:ext cx="4428445" cy="1831912"/>
          </a:xfrm>
          <a:prstGeom prst="rect">
            <a:avLst/>
          </a:prstGeom>
          <a:noFill/>
        </p:spPr>
        <p:txBody>
          <a:bodyPr anchor="b">
            <a:noAutofit/>
          </a:bodyPr>
          <a:lstStyle/>
          <a:p>
            <a:pPr marL="0" indent="0">
              <a:buNone/>
            </a:pPr>
            <a:endParaRPr lang="sl-SI" sz="2800" b="1" dirty="0">
              <a:solidFill>
                <a:srgbClr val="FE9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l-SI" sz="2800" b="1" dirty="0">
              <a:solidFill>
                <a:srgbClr val="FE9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l-SI" sz="2800" b="1" dirty="0">
              <a:solidFill>
                <a:srgbClr val="FE9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l-SI" sz="2800" b="1" dirty="0">
              <a:solidFill>
                <a:srgbClr val="FE9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l-SI" sz="40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l-SI" sz="36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l-SI" sz="36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l-SI" sz="36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l-SI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METODOLOGIJA </a:t>
            </a:r>
            <a:r>
              <a:rPr lang="sl-SI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RAZISKOVALNEGA </a:t>
            </a:r>
            <a:r>
              <a:rPr lang="sl-SI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 – </a:t>
            </a:r>
          </a:p>
          <a:p>
            <a:pPr marL="0" indent="0">
              <a:buNone/>
            </a:pPr>
            <a:r>
              <a:rPr lang="sl-SI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priporočila za oblikovanje naloge</a:t>
            </a:r>
          </a:p>
          <a:p>
            <a:pPr marL="0" indent="0">
              <a:buNone/>
            </a:pPr>
            <a:endParaRPr lang="sl-SI" sz="36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6099050" y="4875477"/>
            <a:ext cx="335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>
                <a:solidFill>
                  <a:schemeClr val="bg1">
                    <a:lumMod val="50000"/>
                  </a:schemeClr>
                </a:solidFill>
              </a:rPr>
              <a:t>Nataša Marčič, prof. geografije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65" y="0"/>
            <a:ext cx="2158171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3"/>
          <a:srcRect t="10655"/>
          <a:stretch/>
        </p:blipFill>
        <p:spPr>
          <a:xfrm>
            <a:off x="263584" y="1197405"/>
            <a:ext cx="4613826" cy="30541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8965" y="3474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SLIKOVNO GRADIVO, GRAFIČNI PRIKAZI, TABELE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115" y="1088995"/>
            <a:ext cx="3886379" cy="3407303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263584" y="4726522"/>
            <a:ext cx="53492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/>
              <a:t>Vir: Gril, A.: Hmelj, od kmetijske kulture do turistične priložnosti. Mladi za Celje. Celje. 2019.</a:t>
            </a:r>
          </a:p>
        </p:txBody>
      </p:sp>
      <p:sp>
        <p:nvSpPr>
          <p:cNvPr id="15" name="Pravokotnik 14"/>
          <p:cNvSpPr/>
          <p:nvPr/>
        </p:nvSpPr>
        <p:spPr>
          <a:xfrm>
            <a:off x="4877410" y="475741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000" dirty="0"/>
              <a:t>Vir: </a:t>
            </a:r>
            <a:r>
              <a:rPr lang="sl-SI" sz="1000" dirty="0" err="1" smtClean="0"/>
              <a:t>Marulc</a:t>
            </a:r>
            <a:r>
              <a:rPr lang="sl-SI" sz="1000" dirty="0" smtClean="0"/>
              <a:t>, A.: Umetno zasneževanje, rešitev slovenskih smučišč? Mladi </a:t>
            </a:r>
            <a:r>
              <a:rPr lang="sl-SI" sz="1000" dirty="0"/>
              <a:t>za Celje. Celje. </a:t>
            </a:r>
            <a:r>
              <a:rPr lang="sl-SI" sz="1000" dirty="0" smtClean="0"/>
              <a:t>2020.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423236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8965" y="3474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SLIKOVNO GRADIVO, GRAFIČNI PRIKAZI, TABELE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80" y="1808225"/>
            <a:ext cx="7159947" cy="1716467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2739540" y="4404210"/>
            <a:ext cx="54973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 smtClean="0"/>
              <a:t>Vir: </a:t>
            </a:r>
            <a:r>
              <a:rPr lang="pl-PL" sz="1000" dirty="0" smtClean="0"/>
              <a:t>https://www.cobiss.si/oz/dokumenti/Navodila_avtorjem_objava2019_PDF.pdf, dostop 26. 1. 2021.</a:t>
            </a:r>
          </a:p>
          <a:p>
            <a:r>
              <a:rPr lang="sl-SI" sz="1000" dirty="0" smtClean="0"/>
              <a:t> </a:t>
            </a:r>
            <a:endParaRPr lang="sl-SI" sz="10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904640" y="846429"/>
            <a:ext cx="751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i="1" dirty="0" smtClean="0">
                <a:solidFill>
                  <a:schemeClr val="tx2">
                    <a:lumMod val="75000"/>
                  </a:schemeClr>
                </a:solidFill>
              </a:rPr>
              <a:t>Napis in številka nad tabelo</a:t>
            </a:r>
            <a:endParaRPr lang="sl-SI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1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29600" cy="857250"/>
          </a:xfrm>
        </p:spPr>
        <p:txBody>
          <a:bodyPr/>
          <a:lstStyle/>
          <a:p>
            <a:r>
              <a:rPr lang="sl-SI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CITIRANJE IN NAVAJANJE </a:t>
            </a:r>
            <a:r>
              <a:rPr lang="sl-SI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VIROV 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754375" y="1350110"/>
            <a:ext cx="7177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i="1" dirty="0">
                <a:solidFill>
                  <a:schemeClr val="accent1">
                    <a:lumMod val="75000"/>
                  </a:schemeClr>
                </a:solidFill>
              </a:rPr>
              <a:t>MOŽNIH VEČ NAČINOV </a:t>
            </a:r>
            <a:r>
              <a:rPr lang="pl-PL" sz="2000" b="1" i="1" dirty="0">
                <a:solidFill>
                  <a:srgbClr val="FF0000"/>
                </a:solidFill>
              </a:rPr>
              <a:t>(GLEDE NA STROKOVNO PODROČJE) </a:t>
            </a:r>
          </a:p>
          <a:p>
            <a:pPr algn="ctr"/>
            <a:r>
              <a:rPr lang="pl-PL" sz="2000" b="1" i="1" u="sng" dirty="0">
                <a:solidFill>
                  <a:schemeClr val="accent1">
                    <a:lumMod val="75000"/>
                  </a:schemeClr>
                </a:solidFill>
              </a:rPr>
              <a:t>DRŽITE SE IZBRANEGA NAČINA CITIRANJA</a:t>
            </a:r>
            <a:r>
              <a:rPr lang="pl-PL" sz="2000" b="1" i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</a:p>
          <a:p>
            <a:pPr algn="ctr"/>
            <a:r>
              <a:rPr lang="pl-PL" sz="2000" b="1" i="1" dirty="0">
                <a:solidFill>
                  <a:schemeClr val="accent1">
                    <a:lumMod val="75000"/>
                  </a:schemeClr>
                </a:solidFill>
              </a:rPr>
              <a:t>način, vejice, dvopičja, pike, oklepaji</a:t>
            </a:r>
          </a:p>
        </p:txBody>
      </p:sp>
      <p:sp>
        <p:nvSpPr>
          <p:cNvPr id="4" name="Pravokotnik 3"/>
          <p:cNvSpPr/>
          <p:nvPr/>
        </p:nvSpPr>
        <p:spPr>
          <a:xfrm>
            <a:off x="601670" y="2419045"/>
            <a:ext cx="83999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Primer: 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a) Citiranje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in navajanje virov po 6. verziji APA standardov: </a:t>
            </a: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https://www.pef.uni lj.si/fileadmin/Datoteke/Knjiznica/Datoteke/apa_citiranje.pdf, dostop 15. 10. 2020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b) Navodila avtorjem: https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://www.cobiss.si/oz/dokumenti/Navodila_avtorjem_objava2019_PDF.pdf, dostop 26. 1. 2021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c) Lahko uporabite orodje v Wordu: Citati in bibliografija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997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1" y="281175"/>
            <a:ext cx="6871725" cy="857250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CITIRANJE IN NAVAJANJE VIROV </a:t>
            </a:r>
            <a:endParaRPr lang="sl-SI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48964" y="1154632"/>
            <a:ext cx="8398775" cy="38766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1800" b="1" dirty="0" smtClean="0">
                <a:solidFill>
                  <a:srgbClr val="FF0000"/>
                </a:solidFill>
              </a:rPr>
              <a:t>MED </a:t>
            </a:r>
            <a:r>
              <a:rPr lang="sl-SI" sz="1800" b="1" dirty="0">
                <a:solidFill>
                  <a:srgbClr val="FF0000"/>
                </a:solidFill>
              </a:rPr>
              <a:t>TEKSTOM: </a:t>
            </a:r>
            <a:r>
              <a:rPr lang="sl-SI" sz="1800" b="1" dirty="0" smtClean="0">
                <a:solidFill>
                  <a:srgbClr val="FF0000"/>
                </a:solidFill>
              </a:rPr>
              <a:t> </a:t>
            </a:r>
            <a:r>
              <a:rPr lang="sl-SI" sz="1800" b="1" dirty="0" smtClean="0">
                <a:solidFill>
                  <a:prstClr val="black"/>
                </a:solidFill>
              </a:rPr>
              <a:t>Priimek in leto izdaje: stran </a:t>
            </a:r>
            <a:r>
              <a:rPr lang="sl-SI" sz="1800" i="1" dirty="0" smtClean="0">
                <a:solidFill>
                  <a:prstClr val="black"/>
                </a:solidFill>
              </a:rPr>
              <a:t>– (Senegačnik </a:t>
            </a:r>
            <a:r>
              <a:rPr lang="sl-SI" sz="1800" i="1" dirty="0">
                <a:solidFill>
                  <a:prstClr val="black"/>
                </a:solidFill>
              </a:rPr>
              <a:t>2012: 244).</a:t>
            </a:r>
          </a:p>
          <a:p>
            <a:pPr marL="0" indent="0" algn="just" defTabSz="914400">
              <a:spcBef>
                <a:spcPts val="0"/>
              </a:spcBef>
              <a:buNone/>
            </a:pPr>
            <a:endParaRPr lang="sl-SI" sz="1800" b="1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defTabSz="914400">
              <a:spcBef>
                <a:spcPts val="0"/>
              </a:spcBef>
              <a:buNone/>
            </a:pPr>
            <a:r>
              <a:rPr lang="sl-SI" sz="1800" b="1" dirty="0" smtClean="0">
                <a:solidFill>
                  <a:srgbClr val="4F81BD">
                    <a:lumMod val="75000"/>
                  </a:srgbClr>
                </a:solidFill>
              </a:rPr>
              <a:t>VIRI IN LITERATURA</a:t>
            </a:r>
          </a:p>
          <a:p>
            <a:pPr marL="0" indent="0" algn="just">
              <a:buNone/>
            </a:pPr>
            <a:r>
              <a:rPr lang="sl-SI" sz="1800" b="1" u="sng" dirty="0" smtClean="0"/>
              <a:t>Priimek</a:t>
            </a:r>
            <a:r>
              <a:rPr lang="sl-SI" sz="1800" b="1" u="sng" dirty="0"/>
              <a:t>, I.: Naslov. Izdaja. Založba. Kraj. Letnica. </a:t>
            </a:r>
          </a:p>
          <a:p>
            <a:pPr marL="0" indent="0" algn="just">
              <a:buNone/>
            </a:pPr>
            <a:r>
              <a:rPr lang="sl-SI" sz="1800" i="1" dirty="0"/>
              <a:t>Senegačnik, J.: Slovenija 2. Založba Modrijan. Ljubljana. 2012. </a:t>
            </a:r>
            <a:endParaRPr lang="pl-PL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l-PL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sz="1800" b="1" dirty="0">
                <a:solidFill>
                  <a:srgbClr val="FF0000"/>
                </a:solidFill>
              </a:rPr>
              <a:t>MED TEKSTOM</a:t>
            </a:r>
            <a:r>
              <a:rPr lang="pl-PL" sz="1800" b="1" dirty="0" smtClean="0">
                <a:solidFill>
                  <a:srgbClr val="FF0000"/>
                </a:solidFill>
              </a:rPr>
              <a:t>: </a:t>
            </a:r>
            <a:r>
              <a:rPr lang="pl-PL" sz="1800" b="1" dirty="0" smtClean="0"/>
              <a:t>http</a:t>
            </a:r>
            <a:r>
              <a:rPr lang="pl-PL" sz="1800" b="1" dirty="0"/>
              <a:t>://www.solcavsko.info/, dostop 20. 2. </a:t>
            </a:r>
            <a:r>
              <a:rPr lang="pl-PL" sz="1800" b="1" dirty="0" smtClean="0"/>
              <a:t>2020.</a:t>
            </a:r>
            <a:endParaRPr lang="pl-PL" sz="1800" b="1" dirty="0"/>
          </a:p>
          <a:p>
            <a:pPr marL="0" indent="0" algn="just">
              <a:buNone/>
            </a:pPr>
            <a:endParaRPr lang="pl-PL" sz="1800" b="1" dirty="0"/>
          </a:p>
          <a:p>
            <a:pPr marL="0" indent="0" algn="just" defTabSz="914400">
              <a:spcBef>
                <a:spcPts val="0"/>
              </a:spcBef>
              <a:buNone/>
            </a:pPr>
            <a:r>
              <a:rPr lang="sl-SI" sz="1800" b="1" dirty="0" smtClean="0">
                <a:solidFill>
                  <a:srgbClr val="4F81BD">
                    <a:lumMod val="75000"/>
                  </a:srgbClr>
                </a:solidFill>
              </a:rPr>
              <a:t>VIRI IN LITERATURA</a:t>
            </a:r>
          </a:p>
          <a:p>
            <a:pPr marL="0" indent="0" algn="just">
              <a:buNone/>
            </a:pPr>
            <a:r>
              <a:rPr lang="pl-PL" sz="1800" b="1" dirty="0" smtClean="0">
                <a:solidFill>
                  <a:prstClr val="black"/>
                </a:solidFill>
              </a:rPr>
              <a:t>Solčavsko</a:t>
            </a:r>
            <a:r>
              <a:rPr lang="pl-PL" sz="1800" b="1" dirty="0">
                <a:solidFill>
                  <a:prstClr val="black"/>
                </a:solidFill>
              </a:rPr>
              <a:t>: http://www.solcavsko.info/, dostop 20. 2. 2020.</a:t>
            </a:r>
          </a:p>
          <a:p>
            <a:pPr marL="0" indent="0" algn="just">
              <a:buNone/>
            </a:pPr>
            <a:endParaRPr lang="pl-PL" sz="1700" b="1" dirty="0"/>
          </a:p>
          <a:p>
            <a:pPr marL="0" indent="0">
              <a:buNone/>
            </a:pPr>
            <a:endParaRPr lang="pl-PL" sz="1200" b="1" dirty="0"/>
          </a:p>
          <a:p>
            <a:pPr marL="0" indent="0" algn="ctr">
              <a:buNone/>
            </a:pPr>
            <a:endParaRPr lang="pl-PL" sz="2000" b="1" u="sng" dirty="0">
              <a:solidFill>
                <a:srgbClr val="00AA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sz="2500" b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pl-PL" sz="1000" dirty="0"/>
          </a:p>
          <a:p>
            <a:pPr marL="0" indent="0" algn="just">
              <a:buNone/>
            </a:pPr>
            <a:endParaRPr lang="pl-PL" sz="1000" dirty="0" smtClean="0"/>
          </a:p>
          <a:p>
            <a:pPr marL="0" indent="0" algn="just">
              <a:buNone/>
            </a:pPr>
            <a:endParaRPr lang="pl-PL" sz="3000" dirty="0"/>
          </a:p>
          <a:p>
            <a:pPr marL="0" indent="0">
              <a:buNone/>
            </a:pPr>
            <a:endParaRPr lang="pl-PL" sz="3000" dirty="0" smtClean="0"/>
          </a:p>
          <a:p>
            <a:pPr marL="0" indent="0">
              <a:buNone/>
            </a:pPr>
            <a:endParaRPr lang="pl-PL" sz="3000" dirty="0"/>
          </a:p>
          <a:p>
            <a:pPr marL="0" indent="0">
              <a:buNone/>
            </a:pPr>
            <a:endParaRPr lang="pl-PL" sz="3000" dirty="0" smtClean="0"/>
          </a:p>
        </p:txBody>
      </p:sp>
    </p:spTree>
    <p:extLst>
      <p:ext uri="{BB962C8B-B14F-4D97-AF65-F5344CB8AC3E}">
        <p14:creationId xmlns:p14="http://schemas.microsoft.com/office/powerpoint/2010/main" val="369791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CITIRANJE IN NAVAJANJE VIROV</a:t>
            </a:r>
            <a:endParaRPr lang="sl-SI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639" y="1481516"/>
            <a:ext cx="4845886" cy="532449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20617" y="1173739"/>
            <a:ext cx="445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MED TEKSTOM  – SPROTNA OPOMBA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59" y="2013965"/>
            <a:ext cx="5955495" cy="81976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65" y="3266396"/>
            <a:ext cx="5491889" cy="401395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420617" y="2884848"/>
            <a:ext cx="336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VIRI IN LITERATURA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3503065" y="4855471"/>
            <a:ext cx="5802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Vir: Gajšek, K., Kolman, T: Urbani vrtovi – zelene oaze Celja. Mladi za Celje. Celje. </a:t>
            </a:r>
            <a:r>
              <a:rPr lang="sl-SI" sz="1200" dirty="0" smtClean="0"/>
              <a:t>2017.</a:t>
            </a:r>
            <a:endParaRPr lang="sl-SI" sz="1200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630" y="24038"/>
            <a:ext cx="2928370" cy="392205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9724" y="4047758"/>
            <a:ext cx="3004275" cy="2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268" y="138640"/>
            <a:ext cx="4022905" cy="289122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CITIRANJE IN NAVAJANJE </a:t>
            </a:r>
            <a:r>
              <a:rPr lang="sl-SI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VIROV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85" y="1441586"/>
            <a:ext cx="4428445" cy="110722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57200" y="1072254"/>
            <a:ext cx="4663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b="1" dirty="0" smtClean="0">
                <a:solidFill>
                  <a:srgbClr val="FF0000"/>
                </a:solidFill>
              </a:rPr>
              <a:t>MED TEKSTOM  – CITATI IN BIBLIOGRAFIJA 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526385" y="2773274"/>
            <a:ext cx="2061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l-SI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VIRI IN LITERATURA</a:t>
            </a:r>
            <a:endParaRPr lang="sl-SI" b="1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/>
          <a:srcRect t="21312"/>
          <a:stretch/>
        </p:blipFill>
        <p:spPr>
          <a:xfrm>
            <a:off x="526385" y="3088470"/>
            <a:ext cx="5267255" cy="1350110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3179160" y="4866501"/>
            <a:ext cx="5964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Vir: Gril, A.: Hmelj, od kmetijske kulture do turistične priložnosti. Mladi za Celje. Celje. 2019.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33788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3735" y="577425"/>
            <a:ext cx="8229600" cy="857250"/>
          </a:xfrm>
        </p:spPr>
        <p:txBody>
          <a:bodyPr>
            <a:noAutofit/>
          </a:bodyPr>
          <a:lstStyle/>
          <a:p>
            <a:r>
              <a:rPr lang="sl-SI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UREDIMO VIRE IN LITERATURO?  </a:t>
            </a:r>
            <a:r>
              <a:rPr lang="sl-SI" sz="3600" b="1" dirty="0" smtClean="0">
                <a:solidFill>
                  <a:schemeClr val="tx2"/>
                </a:solidFill>
              </a:rPr>
              <a:t/>
            </a:r>
            <a:br>
              <a:rPr lang="sl-SI" sz="3600" b="1" dirty="0" smtClean="0">
                <a:solidFill>
                  <a:schemeClr val="tx2"/>
                </a:solidFill>
              </a:rPr>
            </a:br>
            <a:endParaRPr lang="sl-SI" sz="3600" b="1" u="sng" dirty="0"/>
          </a:p>
        </p:txBody>
      </p:sp>
      <p:sp>
        <p:nvSpPr>
          <p:cNvPr id="8" name="Označba mesta vsebine 7"/>
          <p:cNvSpPr>
            <a:spLocks noGrp="1"/>
          </p:cNvSpPr>
          <p:nvPr>
            <p:ph idx="1"/>
          </p:nvPr>
        </p:nvSpPr>
        <p:spPr>
          <a:xfrm>
            <a:off x="463735" y="1443835"/>
            <a:ext cx="8229600" cy="3394472"/>
          </a:xfrm>
        </p:spPr>
        <p:txBody>
          <a:bodyPr>
            <a:normAutofit/>
          </a:bodyPr>
          <a:lstStyle/>
          <a:p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</a:rPr>
              <a:t>VEČ </a:t>
            </a:r>
            <a:r>
              <a:rPr lang="it-IT" sz="2000" b="1" i="1" dirty="0" smtClean="0">
                <a:solidFill>
                  <a:schemeClr val="accent1">
                    <a:lumMod val="75000"/>
                  </a:schemeClr>
                </a:solidFill>
              </a:rPr>
              <a:t>MOŽNOSTI </a:t>
            </a:r>
            <a:endParaRPr lang="sl-SI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l-SI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l-SI" sz="2000" b="1" i="1" dirty="0" smtClean="0">
                <a:solidFill>
                  <a:schemeClr val="accent1">
                    <a:lumMod val="75000"/>
                  </a:schemeClr>
                </a:solidFill>
              </a:rPr>
              <a:t>ČE CITIRATE „ROČNO“, OBVEZNO UREDITE</a:t>
            </a:r>
            <a:r>
              <a:rPr lang="it-IT" sz="2000" b="1" i="1" dirty="0" smtClean="0">
                <a:solidFill>
                  <a:schemeClr val="accent1">
                    <a:lumMod val="75000"/>
                  </a:schemeClr>
                </a:solidFill>
              </a:rPr>
              <a:t> PO ABECED</a:t>
            </a:r>
            <a:r>
              <a:rPr lang="sl-SI" sz="2000" b="1" i="1" dirty="0" smtClean="0">
                <a:solidFill>
                  <a:schemeClr val="accent1">
                    <a:lumMod val="75000"/>
                  </a:schemeClr>
                </a:solidFill>
              </a:rPr>
              <a:t>NEM VRSTNEM REDU AVTORJEV, ČE AVTORSTVO NI RAZVIDNO, UREDITE PO NASLOVU DELA</a:t>
            </a:r>
          </a:p>
          <a:p>
            <a:pPr marL="0" indent="0">
              <a:buNone/>
            </a:pPr>
            <a:endParaRPr lang="sl-SI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l-SI" sz="2000" b="1" i="1" dirty="0" smtClean="0">
                <a:solidFill>
                  <a:schemeClr val="accent1">
                    <a:lumMod val="75000"/>
                  </a:schemeClr>
                </a:solidFill>
              </a:rPr>
              <a:t>ČE CITIRATE S SPROTNIMI SKLICI, PUSTITE SAMODEJNO OBLIKOVANJE</a:t>
            </a:r>
            <a:r>
              <a:rPr lang="it-IT" sz="20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sz="2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it-IT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41470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VIRI IN LITERATURA</a:t>
            </a:r>
            <a:endParaRPr lang="sl-SI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457201" y="1197405"/>
            <a:ext cx="8229600" cy="3394472"/>
          </a:xfrm>
        </p:spPr>
        <p:txBody>
          <a:bodyPr>
            <a:normAutofit fontScale="77500" lnSpcReduction="20000"/>
          </a:bodyPr>
          <a:lstStyle/>
          <a:p>
            <a:r>
              <a:rPr lang="pl-PL" sz="1800" dirty="0">
                <a:solidFill>
                  <a:srgbClr val="002060"/>
                </a:solidFill>
              </a:rPr>
              <a:t>Citiranje in navajanje virov po 6. verziji APA standardov: https://www.pef.uni-lj.si/fileadmin/Datoteke/Knjiznica/Datoteke/apa_citiranje.pdf, dostop 15. 10. 2020</a:t>
            </a:r>
            <a:r>
              <a:rPr lang="pl-PL" sz="18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pl-PL" sz="1800" dirty="0">
                <a:solidFill>
                  <a:srgbClr val="002060"/>
                </a:solidFill>
              </a:rPr>
              <a:t>Gajšek, K., Kolman, T: Urbani vrtovi – zelene oaze Celja. Mladi za Celje. Celje. 2017.</a:t>
            </a:r>
          </a:p>
          <a:p>
            <a:pPr algn="just"/>
            <a:r>
              <a:rPr lang="pl-PL" sz="1800" dirty="0" smtClean="0">
                <a:solidFill>
                  <a:srgbClr val="002060"/>
                </a:solidFill>
              </a:rPr>
              <a:t>Gril</a:t>
            </a:r>
            <a:r>
              <a:rPr lang="pl-PL" sz="1800" dirty="0">
                <a:solidFill>
                  <a:srgbClr val="002060"/>
                </a:solidFill>
              </a:rPr>
              <a:t>, A.: Hmelj, od kmetijske kulture do turistične priložnosti. Mladi za Celje. Celje. 2019.</a:t>
            </a:r>
          </a:p>
          <a:p>
            <a:pPr algn="just"/>
            <a:r>
              <a:rPr lang="pl-PL" sz="1800" dirty="0" smtClean="0">
                <a:solidFill>
                  <a:srgbClr val="002060"/>
                </a:solidFill>
              </a:rPr>
              <a:t>Marulc</a:t>
            </a:r>
            <a:r>
              <a:rPr lang="pl-PL" sz="1800" dirty="0">
                <a:solidFill>
                  <a:srgbClr val="002060"/>
                </a:solidFill>
              </a:rPr>
              <a:t>, A.: Umetno zasneževanje, rešitev slovenskih smučišč? Mladi za Celje. Celje. 2020.</a:t>
            </a:r>
          </a:p>
          <a:p>
            <a:pPr algn="just"/>
            <a:r>
              <a:rPr lang="pl-PL" sz="1800" dirty="0" smtClean="0">
                <a:solidFill>
                  <a:srgbClr val="002060"/>
                </a:solidFill>
              </a:rPr>
              <a:t>Mladi </a:t>
            </a:r>
            <a:r>
              <a:rPr lang="pl-PL" sz="1800" dirty="0">
                <a:solidFill>
                  <a:srgbClr val="002060"/>
                </a:solidFill>
              </a:rPr>
              <a:t>za Celje: https://mladizacelje.si/, dostop: 15. 10. 2020</a:t>
            </a:r>
            <a:r>
              <a:rPr lang="pl-PL" sz="1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sv-SE" sz="1800" dirty="0">
                <a:solidFill>
                  <a:srgbClr val="002060"/>
                </a:solidFill>
              </a:rPr>
              <a:t>Navodila </a:t>
            </a:r>
            <a:r>
              <a:rPr lang="sv-SE" sz="1800" dirty="0" smtClean="0">
                <a:solidFill>
                  <a:srgbClr val="002060"/>
                </a:solidFill>
              </a:rPr>
              <a:t>avtorjem</a:t>
            </a:r>
            <a:r>
              <a:rPr lang="sl-SI" sz="1800" dirty="0">
                <a:solidFill>
                  <a:srgbClr val="002060"/>
                </a:solidFill>
              </a:rPr>
              <a:t>:</a:t>
            </a:r>
            <a:r>
              <a:rPr lang="sv-SE" sz="1800" dirty="0" smtClean="0">
                <a:solidFill>
                  <a:srgbClr val="002060"/>
                </a:solidFill>
              </a:rPr>
              <a:t> </a:t>
            </a:r>
            <a:r>
              <a:rPr lang="sv-SE" sz="1800" dirty="0">
                <a:solidFill>
                  <a:srgbClr val="002060"/>
                </a:solidFill>
              </a:rPr>
              <a:t>https://www.cobiss.si/oz/dokumenti/Navodila_avtorjem_objava2019_PDF.pdf, dostop 26. 1. 2021. </a:t>
            </a:r>
            <a:endParaRPr lang="sl-SI" sz="1800" dirty="0" smtClean="0">
              <a:solidFill>
                <a:srgbClr val="002060"/>
              </a:solidFill>
            </a:endParaRPr>
          </a:p>
          <a:p>
            <a:pPr algn="just"/>
            <a:r>
              <a:rPr lang="sl-SI" sz="1800" dirty="0" err="1" smtClean="0">
                <a:solidFill>
                  <a:srgbClr val="002060"/>
                </a:solidFill>
              </a:rPr>
              <a:t>Plukavec</a:t>
            </a:r>
            <a:r>
              <a:rPr lang="sl-SI" sz="1800" dirty="0">
                <a:solidFill>
                  <a:srgbClr val="002060"/>
                </a:solidFill>
              </a:rPr>
              <a:t>, M.: Napotki za izdelavo raziskovalne naloge. Ljubljana</a:t>
            </a:r>
            <a:r>
              <a:rPr lang="sl-SI" sz="1800" dirty="0" smtClean="0">
                <a:solidFill>
                  <a:srgbClr val="002060"/>
                </a:solidFill>
              </a:rPr>
              <a:t>: ZTI</a:t>
            </a:r>
            <a:r>
              <a:rPr lang="sl-SI" sz="1800" dirty="0">
                <a:solidFill>
                  <a:srgbClr val="002060"/>
                </a:solidFill>
              </a:rPr>
              <a:t>. Ljubljana. 1998</a:t>
            </a:r>
            <a:r>
              <a:rPr lang="sl-SI" sz="18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pl-PL" sz="1800" dirty="0">
                <a:solidFill>
                  <a:srgbClr val="002060"/>
                </a:solidFill>
              </a:rPr>
              <a:t>Raziskovalne </a:t>
            </a:r>
            <a:r>
              <a:rPr lang="pl-PL" sz="1800" dirty="0" smtClean="0">
                <a:solidFill>
                  <a:srgbClr val="002060"/>
                </a:solidFill>
              </a:rPr>
              <a:t>naloge I. </a:t>
            </a:r>
            <a:r>
              <a:rPr lang="pl-PL" sz="1800" dirty="0">
                <a:solidFill>
                  <a:srgbClr val="002060"/>
                </a:solidFill>
              </a:rPr>
              <a:t>g</a:t>
            </a:r>
            <a:r>
              <a:rPr lang="pl-PL" sz="1800" dirty="0" smtClean="0">
                <a:solidFill>
                  <a:srgbClr val="002060"/>
                </a:solidFill>
              </a:rPr>
              <a:t>imnazije v Celju, </a:t>
            </a:r>
            <a:r>
              <a:rPr lang="pl-PL" sz="1800" dirty="0">
                <a:solidFill>
                  <a:srgbClr val="002060"/>
                </a:solidFill>
              </a:rPr>
              <a:t>dostopno na: https://www.prvagim.si/raziskovalna-dejavnost, dostop 9. 1. 2021</a:t>
            </a:r>
            <a:r>
              <a:rPr lang="pl-PL" sz="1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pl-PL" sz="1800" dirty="0" smtClean="0">
                <a:solidFill>
                  <a:srgbClr val="002060"/>
                </a:solidFill>
              </a:rPr>
              <a:t>Veščine </a:t>
            </a:r>
            <a:r>
              <a:rPr lang="pl-PL" sz="1800" dirty="0">
                <a:solidFill>
                  <a:srgbClr val="002060"/>
                </a:solidFill>
              </a:rPr>
              <a:t>znanstvenega raziskovanja: https://www.zrss.si/pdf/VescineZnanstvenegaRaziskovanja.pdf, dostop 7. 1. 2021</a:t>
            </a:r>
            <a:r>
              <a:rPr lang="pl-PL" sz="1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1800" b="1" dirty="0">
                <a:solidFill>
                  <a:srgbClr val="002060"/>
                </a:solidFill>
              </a:rPr>
              <a:t>Word – </a:t>
            </a:r>
            <a:r>
              <a:rPr lang="en-US" sz="1800" b="1" dirty="0" err="1">
                <a:solidFill>
                  <a:srgbClr val="002060"/>
                </a:solidFill>
              </a:rPr>
              <a:t>pomoč</a:t>
            </a:r>
            <a:r>
              <a:rPr lang="en-US" sz="1800" b="1" dirty="0">
                <a:solidFill>
                  <a:srgbClr val="002060"/>
                </a:solidFill>
              </a:rPr>
              <a:t> in </a:t>
            </a:r>
            <a:r>
              <a:rPr lang="en-US" sz="1800" b="1" dirty="0" err="1">
                <a:solidFill>
                  <a:srgbClr val="002060"/>
                </a:solidFill>
              </a:rPr>
              <a:t>učenje</a:t>
            </a:r>
            <a:r>
              <a:rPr lang="en-US" sz="1800" b="1" dirty="0">
                <a:solidFill>
                  <a:srgbClr val="002060"/>
                </a:solidFill>
              </a:rPr>
              <a:t>: https://support.microsoft.com/sl-si/word, </a:t>
            </a:r>
            <a:r>
              <a:rPr lang="en-US" sz="1800" b="1" dirty="0" err="1">
                <a:solidFill>
                  <a:srgbClr val="002060"/>
                </a:solidFill>
              </a:rPr>
              <a:t>dostop</a:t>
            </a:r>
            <a:r>
              <a:rPr lang="en-US" sz="1800" b="1" dirty="0">
                <a:solidFill>
                  <a:srgbClr val="002060"/>
                </a:solidFill>
              </a:rPr>
              <a:t> 28. 1. 2021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  <a:endParaRPr lang="pl-PL" sz="1800" dirty="0" smtClean="0">
              <a:solidFill>
                <a:srgbClr val="002060"/>
              </a:solidFill>
            </a:endParaRPr>
          </a:p>
          <a:p>
            <a:pPr algn="just"/>
            <a:r>
              <a:rPr lang="it-IT" sz="1800" dirty="0" err="1" smtClean="0">
                <a:solidFill>
                  <a:srgbClr val="002060"/>
                </a:solidFill>
              </a:rPr>
              <a:t>Zwitter</a:t>
            </a:r>
            <a:r>
              <a:rPr lang="it-IT" sz="1800" dirty="0">
                <a:solidFill>
                  <a:srgbClr val="002060"/>
                </a:solidFill>
              </a:rPr>
              <a:t>, S.: Viri in </a:t>
            </a:r>
            <a:r>
              <a:rPr lang="it-IT" sz="1800" dirty="0" err="1">
                <a:solidFill>
                  <a:srgbClr val="002060"/>
                </a:solidFill>
              </a:rPr>
              <a:t>citiranje</a:t>
            </a:r>
            <a:r>
              <a:rPr lang="it-IT" sz="1800" dirty="0">
                <a:solidFill>
                  <a:srgbClr val="002060"/>
                </a:solidFill>
              </a:rPr>
              <a:t> </a:t>
            </a:r>
            <a:r>
              <a:rPr lang="it-IT" sz="1800" dirty="0" err="1">
                <a:solidFill>
                  <a:srgbClr val="002060"/>
                </a:solidFill>
              </a:rPr>
              <a:t>po</a:t>
            </a:r>
            <a:r>
              <a:rPr lang="it-IT" sz="1800" dirty="0">
                <a:solidFill>
                  <a:srgbClr val="002060"/>
                </a:solidFill>
              </a:rPr>
              <a:t> </a:t>
            </a:r>
            <a:r>
              <a:rPr lang="it-IT" sz="1800" dirty="0" err="1">
                <a:solidFill>
                  <a:srgbClr val="002060"/>
                </a:solidFill>
              </a:rPr>
              <a:t>standardih</a:t>
            </a:r>
            <a:r>
              <a:rPr lang="it-IT" sz="1800" dirty="0">
                <a:solidFill>
                  <a:srgbClr val="002060"/>
                </a:solidFill>
              </a:rPr>
              <a:t> ISO. </a:t>
            </a:r>
            <a:r>
              <a:rPr lang="it-IT" sz="1800" dirty="0" err="1">
                <a:solidFill>
                  <a:srgbClr val="002060"/>
                </a:solidFill>
              </a:rPr>
              <a:t>Ljubljana</a:t>
            </a:r>
            <a:r>
              <a:rPr lang="sl-SI" sz="1800" dirty="0">
                <a:solidFill>
                  <a:srgbClr val="002060"/>
                </a:solidFill>
              </a:rPr>
              <a:t>: ZTI. Ljubljana. 1998.</a:t>
            </a:r>
            <a:endParaRPr lang="it-IT" sz="1800" dirty="0">
              <a:solidFill>
                <a:srgbClr val="002060"/>
              </a:solidFill>
            </a:endParaRPr>
          </a:p>
          <a:p>
            <a:pPr algn="just"/>
            <a:r>
              <a:rPr lang="pl-PL" sz="1800" dirty="0">
                <a:solidFill>
                  <a:srgbClr val="002060"/>
                </a:solidFill>
              </a:rPr>
              <a:t>ZOTKS: https://www.zotks.si/raziskovalci/razpis, dostop 15. 10. 2020</a:t>
            </a:r>
            <a:r>
              <a:rPr lang="pl-PL" sz="18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en-US" sz="1600" dirty="0"/>
          </a:p>
          <a:p>
            <a:endParaRPr lang="pl-PL" sz="1600" dirty="0"/>
          </a:p>
          <a:p>
            <a:endParaRPr lang="sl-SI" sz="16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833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4"/>
          <p:cNvSpPr txBox="1">
            <a:spLocks/>
          </p:cNvSpPr>
          <p:nvPr/>
        </p:nvSpPr>
        <p:spPr>
          <a:xfrm>
            <a:off x="-9150" y="281175"/>
            <a:ext cx="8704185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POZABITE – </a:t>
            </a:r>
            <a:br>
              <a:rPr lang="sl-SI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NALOGA MORA BITI LEKTORIRANA</a:t>
            </a:r>
            <a:endParaRPr lang="sl-SI" sz="36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0" y="1655520"/>
            <a:ext cx="9153149" cy="584775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square">
            <a:spAutoFit/>
          </a:bodyPr>
          <a:lstStyle/>
          <a:p>
            <a:r>
              <a:rPr lang="sl-SI" sz="1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Računalniško oblikovanje: Simona </a:t>
            </a:r>
            <a:r>
              <a:rPr lang="sl-SI" sz="16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Magdalenc</a:t>
            </a:r>
            <a:r>
              <a:rPr lang="sl-SI" sz="1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Lindner</a:t>
            </a:r>
            <a:r>
              <a:rPr lang="sl-SI" sz="1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prof. </a:t>
            </a:r>
            <a:r>
              <a:rPr lang="sl-SI" sz="1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računalništva</a:t>
            </a:r>
            <a:r>
              <a:rPr lang="sl-SI" sz="1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matematiko</a:t>
            </a:r>
            <a:endParaRPr lang="sl-SI" sz="16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1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Lektoriranje: Irena </a:t>
            </a:r>
            <a:r>
              <a:rPr lang="sl-SI" sz="1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Robič Selič, prof. slovenščine</a:t>
            </a:r>
          </a:p>
        </p:txBody>
      </p:sp>
    </p:spTree>
    <p:extLst>
      <p:ext uri="{BB962C8B-B14F-4D97-AF65-F5344CB8AC3E}">
        <p14:creationId xmlns:p14="http://schemas.microsoft.com/office/powerpoint/2010/main" val="31798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3226"/>
          <a:stretch/>
        </p:blipFill>
        <p:spPr>
          <a:xfrm>
            <a:off x="1059785" y="-44444"/>
            <a:ext cx="6375335" cy="5187944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572000" y="4846111"/>
            <a:ext cx="4803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 smtClean="0"/>
              <a:t>Vir</a:t>
            </a:r>
            <a:r>
              <a:rPr lang="pl-PL" sz="1000" dirty="0" smtClean="0"/>
              <a:t>: </a:t>
            </a:r>
            <a:r>
              <a:rPr lang="pl-PL" sz="1000" dirty="0"/>
              <a:t>https://www.zrss.si/pdf/VescineZnanstvenegaRaziskovanja.pdf, dostop </a:t>
            </a:r>
            <a:r>
              <a:rPr lang="pl-PL" sz="1000" dirty="0" smtClean="0"/>
              <a:t>7. 1. 2021</a:t>
            </a:r>
            <a:r>
              <a:rPr lang="pl-PL" sz="1000" dirty="0"/>
              <a:t>.</a:t>
            </a:r>
          </a:p>
          <a:p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85844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73" y="128470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sl-SI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RAZISKOVALNI KORAKI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323451"/>
              </p:ext>
            </p:extLst>
          </p:nvPr>
        </p:nvGraphicFramePr>
        <p:xfrm>
          <a:off x="1365196" y="1197407"/>
          <a:ext cx="6635804" cy="3206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8"/>
          <a:srcRect b="63553"/>
          <a:stretch/>
        </p:blipFill>
        <p:spPr>
          <a:xfrm>
            <a:off x="3044950" y="3394258"/>
            <a:ext cx="4660310" cy="12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4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48" y="122494"/>
            <a:ext cx="3575245" cy="48865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Pravokotnik 2"/>
          <p:cNvSpPr/>
          <p:nvPr/>
        </p:nvSpPr>
        <p:spPr>
          <a:xfrm>
            <a:off x="1365196" y="1350111"/>
            <a:ext cx="3575245" cy="4581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Naslov naloge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3121303" y="2419045"/>
            <a:ext cx="6871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670605" y="3487981"/>
            <a:ext cx="9162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200" dirty="0"/>
              <a:t>Avtor, letnik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4118548" y="3404290"/>
            <a:ext cx="82189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sl-SI" sz="1200" dirty="0" smtClean="0">
              <a:solidFill>
                <a:schemeClr val="bg1"/>
              </a:solidFill>
            </a:endParaRPr>
          </a:p>
          <a:p>
            <a:pPr algn="ctr"/>
            <a:r>
              <a:rPr lang="sl-SI" sz="1200" dirty="0" smtClean="0">
                <a:solidFill>
                  <a:schemeClr val="bg1"/>
                </a:solidFill>
              </a:rPr>
              <a:t>Mentor, naziv </a:t>
            </a:r>
          </a:p>
          <a:p>
            <a:pPr algn="ctr"/>
            <a:endParaRPr lang="sl-SI" sz="1200" dirty="0">
              <a:solidFill>
                <a:schemeClr val="bg1"/>
              </a:solidFill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391628" y="403108"/>
            <a:ext cx="407641" cy="440120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</a:t>
            </a:r>
          </a:p>
          <a:p>
            <a:r>
              <a:rPr lang="sl-SI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LOVN</a:t>
            </a:r>
          </a:p>
          <a:p>
            <a:r>
              <a:rPr lang="sl-SI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endParaRPr lang="sl-SI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sl-SI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2249383" y="4375298"/>
            <a:ext cx="18325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800" b="1" dirty="0" smtClean="0">
                <a:solidFill>
                  <a:schemeClr val="tx2"/>
                </a:solidFill>
              </a:rPr>
              <a:t>Mestna občina Celje, Mladi za Celje, Celje, leto izdelave</a:t>
            </a:r>
            <a:endParaRPr lang="sl-SI" sz="800" b="1" dirty="0">
              <a:solidFill>
                <a:schemeClr val="tx2"/>
              </a:solidFill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525" y="337231"/>
            <a:ext cx="3686659" cy="4751959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5269912" y="281175"/>
            <a:ext cx="3359510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ŠIFRIRANA </a:t>
            </a:r>
            <a:r>
              <a:rPr lang="sl-SI" b="1" dirty="0"/>
              <a:t>VERZIJA – </a:t>
            </a:r>
          </a:p>
          <a:p>
            <a:pPr algn="ctr"/>
            <a:r>
              <a:rPr lang="sl-SI" b="1" dirty="0" smtClean="0"/>
              <a:t> brez imena šole</a:t>
            </a:r>
            <a:r>
              <a:rPr lang="sl-SI" b="1" dirty="0"/>
              <a:t>, </a:t>
            </a:r>
            <a:r>
              <a:rPr lang="sl-SI" b="1" dirty="0" smtClean="0"/>
              <a:t>avtorja</a:t>
            </a:r>
            <a:r>
              <a:rPr lang="sl-SI" b="1" dirty="0"/>
              <a:t> </a:t>
            </a:r>
            <a:r>
              <a:rPr lang="sl-SI" b="1" dirty="0" smtClean="0"/>
              <a:t>in mentorja!</a:t>
            </a:r>
            <a:endParaRPr lang="sl-SI" b="1" dirty="0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191" y="1283925"/>
            <a:ext cx="3596952" cy="524301"/>
          </a:xfrm>
          <a:prstGeom prst="rect">
            <a:avLst/>
          </a:prstGeom>
        </p:spPr>
      </p:pic>
      <p:sp>
        <p:nvSpPr>
          <p:cNvPr id="21" name="PoljeZBesedilom 20"/>
          <p:cNvSpPr txBox="1"/>
          <p:nvPr/>
        </p:nvSpPr>
        <p:spPr>
          <a:xfrm>
            <a:off x="5716818" y="2877160"/>
            <a:ext cx="16038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2541997" y="571714"/>
            <a:ext cx="12216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Ime in sedež šole, </a:t>
            </a:r>
            <a:r>
              <a:rPr lang="sl-SI" sz="1200" dirty="0" err="1" smtClean="0"/>
              <a:t>logo</a:t>
            </a:r>
            <a:endParaRPr lang="sl-SI" sz="120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050" y="4544575"/>
            <a:ext cx="1835055" cy="359695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5605310" y="4033510"/>
            <a:ext cx="111963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b="1" dirty="0"/>
              <a:t>n</a:t>
            </a:r>
            <a:r>
              <a:rPr lang="sl-SI" sz="800" b="1" dirty="0" smtClean="0"/>
              <a:t>pr. SONČEN DAN</a:t>
            </a:r>
            <a:endParaRPr lang="sl-SI" sz="800" b="1" dirty="0"/>
          </a:p>
        </p:txBody>
      </p:sp>
    </p:spTree>
    <p:extLst>
      <p:ext uri="{BB962C8B-B14F-4D97-AF65-F5344CB8AC3E}">
        <p14:creationId xmlns:p14="http://schemas.microsoft.com/office/powerpoint/2010/main" val="12126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0" y="768780"/>
            <a:ext cx="4275740" cy="857250"/>
          </a:xfrm>
        </p:spPr>
        <p:txBody>
          <a:bodyPr>
            <a:normAutofit fontScale="90000"/>
          </a:bodyPr>
          <a:lstStyle/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PONOVLJENA PLATNICA</a:t>
            </a:r>
            <a:endParaRPr lang="sl-SI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54375" y="433880"/>
            <a:ext cx="3359510" cy="4370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Ime in sedež šole</a:t>
            </a:r>
          </a:p>
          <a:p>
            <a:pPr algn="ctr"/>
            <a:endParaRPr lang="sl-SI" dirty="0"/>
          </a:p>
          <a:p>
            <a:pPr algn="ctr"/>
            <a:endParaRPr lang="sl-SI" dirty="0" smtClean="0"/>
          </a:p>
          <a:p>
            <a:pPr algn="ctr"/>
            <a:endParaRPr lang="sl-SI" dirty="0"/>
          </a:p>
          <a:p>
            <a:pPr algn="ctr"/>
            <a:r>
              <a:rPr lang="sl-SI" b="1" dirty="0" smtClean="0"/>
              <a:t>Naslov raziskovalne naloge</a:t>
            </a:r>
          </a:p>
          <a:p>
            <a:pPr algn="ctr"/>
            <a:r>
              <a:rPr lang="sl-SI" dirty="0" smtClean="0"/>
              <a:t>Področje: </a:t>
            </a:r>
          </a:p>
          <a:p>
            <a:endParaRPr lang="sl-SI" sz="1600" dirty="0" smtClean="0"/>
          </a:p>
          <a:p>
            <a:endParaRPr lang="sl-SI" sz="1600" dirty="0"/>
          </a:p>
          <a:p>
            <a:endParaRPr lang="sl-SI" sz="1600" dirty="0"/>
          </a:p>
          <a:p>
            <a:endParaRPr lang="sl-SI" sz="1600" dirty="0" smtClean="0"/>
          </a:p>
          <a:p>
            <a:r>
              <a:rPr lang="sl-SI" sz="1600" dirty="0"/>
              <a:t> </a:t>
            </a:r>
            <a:r>
              <a:rPr lang="sl-SI" sz="1600" dirty="0" smtClean="0"/>
              <a:t>     Avtor, letnik 	Mentor, naziv </a:t>
            </a:r>
          </a:p>
          <a:p>
            <a:pPr algn="ctr"/>
            <a:endParaRPr lang="sl-SI" dirty="0" smtClean="0"/>
          </a:p>
          <a:p>
            <a:pPr algn="ctr"/>
            <a:endParaRPr lang="sl-SI" dirty="0" smtClean="0"/>
          </a:p>
          <a:p>
            <a:pPr algn="ctr"/>
            <a:endParaRPr lang="sl-SI" dirty="0"/>
          </a:p>
          <a:p>
            <a:pPr algn="ctr"/>
            <a:r>
              <a:rPr lang="sl-SI" sz="1200" dirty="0" smtClean="0"/>
              <a:t>Mestna občina Celje, </a:t>
            </a:r>
          </a:p>
          <a:p>
            <a:pPr algn="ctr"/>
            <a:r>
              <a:rPr lang="sl-SI" sz="1200" dirty="0" smtClean="0"/>
              <a:t>Mladi za Celje, leto izdelave </a:t>
            </a:r>
          </a:p>
          <a:p>
            <a:endParaRPr lang="sl-SI" sz="1200" dirty="0"/>
          </a:p>
        </p:txBody>
      </p:sp>
      <p:sp>
        <p:nvSpPr>
          <p:cNvPr id="6" name="Pravokotnik 5"/>
          <p:cNvSpPr/>
          <p:nvPr/>
        </p:nvSpPr>
        <p:spPr>
          <a:xfrm>
            <a:off x="143555" y="416877"/>
            <a:ext cx="407641" cy="203132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endParaRPr lang="sl-SI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sl-SI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</a:t>
            </a:r>
          </a:p>
          <a:p>
            <a:endParaRPr lang="sl-SI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0967" y="43388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sl-SI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VELIKOST IN STIL PISAVE, PRESLEDKI, PORAVNAVA</a:t>
            </a:r>
            <a:endParaRPr lang="sl-SI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70967" y="1742003"/>
            <a:ext cx="8229600" cy="3394472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002060"/>
                </a:solidFill>
              </a:rPr>
              <a:t>Za naslove uporabite sloge NASLOV 1, 2, 3 … </a:t>
            </a:r>
          </a:p>
          <a:p>
            <a:r>
              <a:rPr lang="nb-NO" dirty="0">
                <a:solidFill>
                  <a:srgbClr val="002060"/>
                </a:solidFill>
              </a:rPr>
              <a:t>Velikost </a:t>
            </a:r>
            <a:r>
              <a:rPr lang="nb-NO" dirty="0" smtClean="0">
                <a:solidFill>
                  <a:srgbClr val="002060"/>
                </a:solidFill>
              </a:rPr>
              <a:t>črk</a:t>
            </a:r>
            <a:r>
              <a:rPr lang="sl-SI" dirty="0" smtClean="0">
                <a:solidFill>
                  <a:srgbClr val="002060"/>
                </a:solidFill>
              </a:rPr>
              <a:t> ostalega </a:t>
            </a:r>
            <a:r>
              <a:rPr lang="nb-NO" dirty="0" smtClean="0">
                <a:solidFill>
                  <a:srgbClr val="002060"/>
                </a:solidFill>
              </a:rPr>
              <a:t>besedila </a:t>
            </a:r>
            <a:r>
              <a:rPr lang="nb-NO" dirty="0">
                <a:solidFill>
                  <a:srgbClr val="002060"/>
                </a:solidFill>
              </a:rPr>
              <a:t>12 pt </a:t>
            </a:r>
            <a:endParaRPr lang="sl-SI" dirty="0" smtClean="0">
              <a:solidFill>
                <a:srgbClr val="002060"/>
              </a:solidFill>
            </a:endParaRPr>
          </a:p>
          <a:p>
            <a:r>
              <a:rPr lang="nb-NO" dirty="0">
                <a:solidFill>
                  <a:srgbClr val="002060"/>
                </a:solidFill>
              </a:rPr>
              <a:t>Times New Roman/Arial/Calibri</a:t>
            </a:r>
          </a:p>
          <a:p>
            <a:r>
              <a:rPr lang="sl-SI" dirty="0" smtClean="0">
                <a:solidFill>
                  <a:srgbClr val="002060"/>
                </a:solidFill>
              </a:rPr>
              <a:t>Priporočen razmik med vrsticami 1,2</a:t>
            </a:r>
          </a:p>
          <a:p>
            <a:r>
              <a:rPr lang="sl-SI" dirty="0" smtClean="0">
                <a:solidFill>
                  <a:srgbClr val="002060"/>
                </a:solidFill>
              </a:rPr>
              <a:t>Obojestranska poravnava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Word </a:t>
            </a:r>
            <a:r>
              <a:rPr lang="en-US" b="1" dirty="0">
                <a:solidFill>
                  <a:srgbClr val="002060"/>
                </a:solidFill>
              </a:rPr>
              <a:t>– </a:t>
            </a:r>
            <a:r>
              <a:rPr lang="en-US" b="1" dirty="0" err="1">
                <a:solidFill>
                  <a:srgbClr val="002060"/>
                </a:solidFill>
              </a:rPr>
              <a:t>pomoč</a:t>
            </a:r>
            <a:r>
              <a:rPr lang="en-US" b="1" dirty="0">
                <a:solidFill>
                  <a:srgbClr val="002060"/>
                </a:solidFill>
              </a:rPr>
              <a:t> in </a:t>
            </a:r>
            <a:r>
              <a:rPr lang="en-US" b="1" dirty="0" err="1">
                <a:solidFill>
                  <a:srgbClr val="002060"/>
                </a:solidFill>
              </a:rPr>
              <a:t>učenje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endParaRPr lang="sl-SI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b="1" dirty="0">
                <a:solidFill>
                  <a:srgbClr val="002060"/>
                </a:solidFill>
              </a:rPr>
              <a:t> </a:t>
            </a:r>
            <a:r>
              <a:rPr lang="sl-SI" b="1" dirty="0" smtClean="0">
                <a:solidFill>
                  <a:srgbClr val="002060"/>
                </a:solidFill>
              </a:rPr>
              <a:t>  </a:t>
            </a:r>
            <a:r>
              <a:rPr lang="en-US" dirty="0" smtClean="0">
                <a:solidFill>
                  <a:srgbClr val="002060"/>
                </a:solidFill>
              </a:rPr>
              <a:t>https</a:t>
            </a:r>
            <a:r>
              <a:rPr lang="en-US" dirty="0">
                <a:solidFill>
                  <a:srgbClr val="002060"/>
                </a:solidFill>
              </a:rPr>
              <a:t>://support.microsoft.com/sl-si/word</a:t>
            </a:r>
            <a:endParaRPr lang="sl-SI" dirty="0" smtClean="0">
              <a:solidFill>
                <a:srgbClr val="002060"/>
              </a:solidFill>
            </a:endParaRP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191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08003" y="128470"/>
            <a:ext cx="6462848" cy="857250"/>
          </a:xfrm>
        </p:spPr>
        <p:txBody>
          <a:bodyPr>
            <a:noAutofit/>
          </a:bodyPr>
          <a:lstStyle/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KAZALO </a:t>
            </a:r>
            <a:r>
              <a:rPr lang="sl-SI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(vsebine, tabel, grafov, slik)</a:t>
            </a:r>
            <a:endParaRPr lang="sl-SI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48965" y="886925"/>
            <a:ext cx="8246070" cy="36279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dirty="0" smtClean="0"/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sl-SI" sz="6400" b="1" dirty="0">
                <a:solidFill>
                  <a:schemeClr val="accent1">
                    <a:lumMod val="75000"/>
                  </a:schemeClr>
                </a:solidFill>
              </a:rPr>
              <a:t>POVZETEK</a:t>
            </a:r>
            <a:r>
              <a:rPr lang="sl-SI" sz="6400" dirty="0"/>
              <a:t>,</a:t>
            </a:r>
            <a:r>
              <a:rPr lang="sl-SI" sz="4800" dirty="0"/>
              <a:t> v katerem naj bo podan kratek pregled ali izvleček dela in naj ne presega 200 besed, priporočamo tudi navedbo ključnih besed in </a:t>
            </a:r>
            <a:r>
              <a:rPr lang="sl-SI" sz="4800" dirty="0" smtClean="0"/>
              <a:t>prevod </a:t>
            </a:r>
            <a:r>
              <a:rPr lang="sl-SI" sz="4800" dirty="0"/>
              <a:t>v angleški </a:t>
            </a:r>
            <a:r>
              <a:rPr lang="sl-SI" sz="4800" dirty="0" smtClean="0"/>
              <a:t>jezik</a:t>
            </a:r>
            <a:endParaRPr lang="sl-SI" sz="4800" dirty="0"/>
          </a:p>
          <a:p>
            <a:pPr algn="just">
              <a:lnSpc>
                <a:spcPct val="170000"/>
              </a:lnSpc>
              <a:buFontTx/>
              <a:buChar char="-"/>
            </a:pPr>
            <a:r>
              <a:rPr lang="sl-SI" sz="6400" b="1" dirty="0">
                <a:solidFill>
                  <a:schemeClr val="accent1">
                    <a:lumMod val="75000"/>
                  </a:schemeClr>
                </a:solidFill>
              </a:rPr>
              <a:t>ZAHVALA</a:t>
            </a:r>
          </a:p>
          <a:p>
            <a:pPr algn="just">
              <a:lnSpc>
                <a:spcPct val="170000"/>
              </a:lnSpc>
              <a:buFontTx/>
              <a:buChar char="-"/>
            </a:pPr>
            <a:r>
              <a:rPr lang="sl-SI" sz="6400" b="1" dirty="0">
                <a:solidFill>
                  <a:schemeClr val="accent1">
                    <a:lumMod val="75000"/>
                  </a:schemeClr>
                </a:solidFill>
              </a:rPr>
              <a:t>UVOD</a:t>
            </a:r>
            <a:r>
              <a:rPr lang="sl-SI" sz="4800" b="1" dirty="0"/>
              <a:t>,</a:t>
            </a:r>
            <a:r>
              <a:rPr lang="sl-SI" sz="4800" dirty="0"/>
              <a:t> v katerem opredelimo </a:t>
            </a:r>
            <a:r>
              <a:rPr lang="sl-SI" sz="4800" dirty="0" smtClean="0"/>
              <a:t>cilje </a:t>
            </a:r>
            <a:r>
              <a:rPr lang="sl-SI" sz="4800" dirty="0"/>
              <a:t>naloge, hipoteze, metode </a:t>
            </a:r>
            <a:r>
              <a:rPr lang="sl-SI" sz="4800" dirty="0" smtClean="0"/>
              <a:t>dela</a:t>
            </a:r>
            <a:endParaRPr lang="sl-SI" sz="4800" dirty="0"/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sl-SI" sz="6400" b="1" dirty="0">
                <a:solidFill>
                  <a:schemeClr val="accent1">
                    <a:lumMod val="75000"/>
                  </a:schemeClr>
                </a:solidFill>
              </a:rPr>
              <a:t>TEORETIČNI DEL</a:t>
            </a:r>
            <a:r>
              <a:rPr lang="sl-SI" sz="6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sl-SI" sz="4800" dirty="0"/>
              <a:t>v katerem so predstavljene dosedanje raziskave in navedene najpomembnejše </a:t>
            </a:r>
            <a:r>
              <a:rPr lang="sl-SI" sz="4800" dirty="0" smtClean="0"/>
              <a:t>reference</a:t>
            </a:r>
            <a:endParaRPr lang="sl-SI" sz="4000" dirty="0"/>
          </a:p>
          <a:p>
            <a:pPr marL="0" indent="0" algn="just">
              <a:lnSpc>
                <a:spcPct val="120000"/>
              </a:lnSpc>
              <a:buNone/>
            </a:pPr>
            <a:endParaRPr lang="sl-SI" sz="16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sl-SI" sz="4800" dirty="0"/>
              <a:t>-     </a:t>
            </a:r>
            <a:r>
              <a:rPr lang="sl-SI" sz="4800" dirty="0" smtClean="0"/>
              <a:t> </a:t>
            </a:r>
            <a:r>
              <a:rPr lang="sl-SI" sz="6400" b="1" dirty="0" smtClean="0">
                <a:solidFill>
                  <a:schemeClr val="accent1">
                    <a:lumMod val="75000"/>
                  </a:schemeClr>
                </a:solidFill>
              </a:rPr>
              <a:t>VSEBINSKI </a:t>
            </a:r>
            <a:r>
              <a:rPr lang="sl-SI" sz="6400" b="1" dirty="0">
                <a:solidFill>
                  <a:schemeClr val="accent1">
                    <a:lumMod val="75000"/>
                  </a:schemeClr>
                </a:solidFill>
              </a:rPr>
              <a:t>DE</a:t>
            </a:r>
            <a:r>
              <a:rPr lang="sl-SI" sz="6400" b="1" dirty="0">
                <a:solidFill>
                  <a:srgbClr val="003296"/>
                </a:solidFill>
              </a:rPr>
              <a:t>L</a:t>
            </a:r>
            <a:r>
              <a:rPr lang="sl-SI" sz="6400" dirty="0"/>
              <a:t>, </a:t>
            </a:r>
            <a:r>
              <a:rPr lang="sl-SI" sz="4800" dirty="0"/>
              <a:t>eksperimentalni/empirični del, strukturiran v skladu s standardi na posameznem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sl-SI" sz="4800" dirty="0"/>
              <a:t>       raziskovalnem </a:t>
            </a:r>
            <a:r>
              <a:rPr lang="sl-SI" sz="4800" dirty="0" smtClean="0"/>
              <a:t>področju</a:t>
            </a:r>
            <a:endParaRPr lang="sl-SI" sz="4800" dirty="0"/>
          </a:p>
          <a:p>
            <a:pPr algn="just">
              <a:lnSpc>
                <a:spcPct val="170000"/>
              </a:lnSpc>
              <a:buFontTx/>
              <a:buChar char="-"/>
            </a:pPr>
            <a:r>
              <a:rPr lang="sl-SI" sz="6400" b="1" dirty="0">
                <a:solidFill>
                  <a:schemeClr val="accent1">
                    <a:lumMod val="75000"/>
                  </a:schemeClr>
                </a:solidFill>
              </a:rPr>
              <a:t>ZAKLJUČEK</a:t>
            </a:r>
            <a:r>
              <a:rPr lang="sl-SI" sz="6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sl-SI" sz="4800" dirty="0"/>
              <a:t> v katerem naj bodo podane avtorjeve ugotovitve in možnost nadaljnjih </a:t>
            </a:r>
            <a:r>
              <a:rPr lang="sl-SI" sz="4800" dirty="0" smtClean="0"/>
              <a:t>raziskav</a:t>
            </a:r>
            <a:endParaRPr lang="sl-SI" sz="4800" dirty="0"/>
          </a:p>
          <a:p>
            <a:pPr algn="just">
              <a:lnSpc>
                <a:spcPct val="170000"/>
              </a:lnSpc>
              <a:buFontTx/>
              <a:buChar char="-"/>
            </a:pPr>
            <a:r>
              <a:rPr lang="sl-SI" sz="6400" b="1" dirty="0">
                <a:solidFill>
                  <a:schemeClr val="accent1">
                    <a:lumMod val="75000"/>
                  </a:schemeClr>
                </a:solidFill>
              </a:rPr>
              <a:t>SEZNAM LITERATURE </a:t>
            </a:r>
            <a:r>
              <a:rPr lang="sl-SI" sz="4800" dirty="0"/>
              <a:t>in zaporedno označene reference med besedilom raziskovalne </a:t>
            </a:r>
            <a:r>
              <a:rPr lang="sl-SI" sz="4800" dirty="0" smtClean="0"/>
              <a:t>naloge</a:t>
            </a:r>
            <a:endParaRPr lang="sl-SI" sz="4800" dirty="0"/>
          </a:p>
          <a:p>
            <a:pPr algn="just">
              <a:lnSpc>
                <a:spcPct val="170000"/>
              </a:lnSpc>
              <a:buFontTx/>
              <a:buChar char="-"/>
            </a:pPr>
            <a:r>
              <a:rPr lang="sl-SI" sz="6400" b="1" dirty="0">
                <a:solidFill>
                  <a:schemeClr val="accent1">
                    <a:lumMod val="75000"/>
                  </a:schemeClr>
                </a:solidFill>
              </a:rPr>
              <a:t>PRILOGE</a:t>
            </a:r>
            <a:r>
              <a:rPr lang="sl-SI" sz="4800" dirty="0"/>
              <a:t>, v kolikor so </a:t>
            </a:r>
            <a:r>
              <a:rPr lang="sl-SI" sz="4800" dirty="0" smtClean="0"/>
              <a:t>smiselne</a:t>
            </a:r>
          </a:p>
          <a:p>
            <a:pPr algn="just">
              <a:lnSpc>
                <a:spcPct val="170000"/>
              </a:lnSpc>
              <a:buFontTx/>
              <a:buChar char="-"/>
            </a:pPr>
            <a:r>
              <a:rPr lang="sl-SI" sz="6400" b="1" dirty="0" smtClean="0">
                <a:solidFill>
                  <a:schemeClr val="accent1">
                    <a:lumMod val="75000"/>
                  </a:schemeClr>
                </a:solidFill>
              </a:rPr>
              <a:t>IZJAVA</a:t>
            </a:r>
            <a:endParaRPr lang="sl-SI" sz="6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l-SI" sz="3600" dirty="0"/>
          </a:p>
          <a:p>
            <a:pPr marL="0" indent="0">
              <a:buNone/>
            </a:pPr>
            <a:r>
              <a:rPr lang="sl-SI" sz="3600" dirty="0"/>
              <a:t>         </a:t>
            </a:r>
            <a:r>
              <a:rPr lang="sl-SI" sz="3600" dirty="0" smtClean="0"/>
              <a:t>		                  VIR: </a:t>
            </a:r>
            <a:r>
              <a:rPr lang="pl-PL" sz="3600" dirty="0" smtClean="0"/>
              <a:t>https</a:t>
            </a:r>
            <a:r>
              <a:rPr lang="pl-PL" sz="3600" dirty="0"/>
              <a:t>://www.zotks.si/raziskovalci/razpis, 2http://www2.arnes.si/~ljzotks2/gzm/dokumenti/napotki.html020, dostop 15</a:t>
            </a:r>
            <a:r>
              <a:rPr lang="pl-PL" sz="3600" dirty="0" smtClean="0"/>
              <a:t>. 10</a:t>
            </a:r>
            <a:r>
              <a:rPr lang="pl-PL" sz="3600" dirty="0"/>
              <a:t>. 2020. </a:t>
            </a:r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sl-SI" sz="4200" u="sng" dirty="0"/>
          </a:p>
          <a:p>
            <a:pPr marL="0" indent="0">
              <a:buNone/>
            </a:pPr>
            <a:r>
              <a:rPr lang="sl-SI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634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1464"/>
          <a:stretch/>
        </p:blipFill>
        <p:spPr>
          <a:xfrm>
            <a:off x="143555" y="5663"/>
            <a:ext cx="3467528" cy="50392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360" y="311073"/>
            <a:ext cx="3310478" cy="47338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733" y="311073"/>
            <a:ext cx="2485267" cy="292563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6709870" y="3487980"/>
            <a:ext cx="21378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chemeClr val="accent1">
                    <a:lumMod val="75000"/>
                  </a:schemeClr>
                </a:solidFill>
              </a:rPr>
              <a:t>Primer kazala:</a:t>
            </a:r>
          </a:p>
          <a:p>
            <a:r>
              <a:rPr lang="sl-SI" sz="1000" dirty="0" smtClean="0"/>
              <a:t>Kolar, U.; Sodobni nomadi, razvojna priložnost MOC. Mladi za Celje. Celje. 2020.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97768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SLIKOVNO GRADIVO, GRAFIČNI PRIKAZI, TABELE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175" y="1482643"/>
            <a:ext cx="4446650" cy="25050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02583"/>
            <a:ext cx="4306825" cy="387846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1517900" y="879768"/>
            <a:ext cx="6413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i="1" dirty="0" smtClean="0">
                <a:solidFill>
                  <a:schemeClr val="tx2">
                    <a:lumMod val="75000"/>
                  </a:schemeClr>
                </a:solidFill>
              </a:rPr>
              <a:t>Napis in številka slike/grafikona pod sliko/grafikonom</a:t>
            </a:r>
            <a:endParaRPr lang="sl-SI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2" y="1548578"/>
            <a:ext cx="4419295" cy="2289922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4595833" y="4373882"/>
            <a:ext cx="45481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 smtClean="0"/>
              <a:t>Vir: Kolar</a:t>
            </a:r>
            <a:r>
              <a:rPr lang="sl-SI" sz="1000" dirty="0"/>
              <a:t>, U.; Sodobni </a:t>
            </a:r>
            <a:r>
              <a:rPr lang="sl-SI" sz="1000" dirty="0" smtClean="0"/>
              <a:t>nomadi</a:t>
            </a:r>
            <a:r>
              <a:rPr lang="sl-SI" sz="1000" dirty="0"/>
              <a:t>, razvojna priložnost </a:t>
            </a:r>
            <a:r>
              <a:rPr lang="sl-SI" sz="1000" dirty="0" smtClean="0"/>
              <a:t>MOC. Mladi </a:t>
            </a:r>
            <a:r>
              <a:rPr lang="sl-SI" sz="1000" dirty="0"/>
              <a:t>za Celje. Celje. 2020.</a:t>
            </a:r>
          </a:p>
          <a:p>
            <a:pPr lvl="0"/>
            <a:endParaRPr lang="sl-SI" sz="1000" dirty="0">
              <a:solidFill>
                <a:prstClr val="black"/>
              </a:solidFill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175136" y="3862272"/>
            <a:ext cx="4279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1000" dirty="0">
                <a:solidFill>
                  <a:prstClr val="black"/>
                </a:solidFill>
              </a:rPr>
              <a:t>Vir. </a:t>
            </a:r>
            <a:r>
              <a:rPr lang="sl-SI" sz="1000" dirty="0" smtClean="0">
                <a:solidFill>
                  <a:prstClr val="black"/>
                </a:solidFill>
              </a:rPr>
              <a:t>Gril</a:t>
            </a:r>
            <a:r>
              <a:rPr lang="sl-SI" sz="1000" dirty="0">
                <a:solidFill>
                  <a:prstClr val="black"/>
                </a:solidFill>
              </a:rPr>
              <a:t>, A.: Hmelj, od kmetijske kulture do turistične priložnosti. Mladi za Celje. Celje. 2019.</a:t>
            </a:r>
          </a:p>
        </p:txBody>
      </p:sp>
    </p:spTree>
    <p:extLst>
      <p:ext uri="{BB962C8B-B14F-4D97-AF65-F5344CB8AC3E}">
        <p14:creationId xmlns:p14="http://schemas.microsoft.com/office/powerpoint/2010/main" val="38434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wl-reads-the-information-on-the-laptop-PowerPoint-Templates-Standard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Owl-reads-the-information-on-the-laptop-PowerPoint-Templates-Standard</Template>
  <TotalTime>2622</TotalTime>
  <Words>958</Words>
  <Application>Microsoft Office PowerPoint</Application>
  <PresentationFormat>Diaprojekcija na zaslonu (16:9)</PresentationFormat>
  <Paragraphs>161</Paragraphs>
  <Slides>18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18</vt:i4>
      </vt:variant>
    </vt:vector>
  </HeadingPairs>
  <TitlesOfParts>
    <vt:vector size="23" baseType="lpstr">
      <vt:lpstr>맑은 고딕</vt:lpstr>
      <vt:lpstr>Arial</vt:lpstr>
      <vt:lpstr>Calibri</vt:lpstr>
      <vt:lpstr>Owl-reads-the-information-on-the-laptop-PowerPoint-Templates-Standard</vt:lpstr>
      <vt:lpstr>Custom Design</vt:lpstr>
      <vt:lpstr>PowerPointova predstavitev</vt:lpstr>
      <vt:lpstr>PowerPointova predstavitev</vt:lpstr>
      <vt:lpstr>RAZISKOVALNI KORAKI</vt:lpstr>
      <vt:lpstr>PowerPointova predstavitev</vt:lpstr>
      <vt:lpstr>PONOVLJENA PLATNICA</vt:lpstr>
      <vt:lpstr>VELIKOST IN STIL PISAVE, PRESLEDKI, PORAVNAVA</vt:lpstr>
      <vt:lpstr>KAZALO (vsebine, tabel, grafov, slik)</vt:lpstr>
      <vt:lpstr>PowerPointova predstavitev</vt:lpstr>
      <vt:lpstr>SLIKOVNO GRADIVO, GRAFIČNI PRIKAZI, TABELE</vt:lpstr>
      <vt:lpstr>SLIKOVNO GRADIVO, GRAFIČNI PRIKAZI, TABELE</vt:lpstr>
      <vt:lpstr>SLIKOVNO GRADIVO, GRAFIČNI PRIKAZI, TABELE</vt:lpstr>
      <vt:lpstr>CITIRANJE IN NAVAJANJE VIROV </vt:lpstr>
      <vt:lpstr>CITIRANJE IN NAVAJANJE VIROV </vt:lpstr>
      <vt:lpstr>CITIRANJE IN NAVAJANJE VIROV</vt:lpstr>
      <vt:lpstr>CITIRANJE IN NAVAJANJE VIROV</vt:lpstr>
      <vt:lpstr>KAKO UREDIMO VIRE IN LITERATURO?   </vt:lpstr>
      <vt:lpstr>VIRI IN LITERATURA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Irena Robič</cp:lastModifiedBy>
  <cp:revision>504</cp:revision>
  <dcterms:created xsi:type="dcterms:W3CDTF">2013-08-21T19:17:07Z</dcterms:created>
  <dcterms:modified xsi:type="dcterms:W3CDTF">2021-06-22T06:58:55Z</dcterms:modified>
</cp:coreProperties>
</file>